
<file path=[Content_Types].xml><?xml version="1.0" encoding="utf-8"?>
<Types xmlns="http://schemas.openxmlformats.org/package/2006/content-types">
  <Override PartName="/ppt/slides/slide41.xml" ContentType="application/vnd.openxmlformats-officedocument.presentationml.slide+xml"/>
  <Override PartName="/ppt/slides/slide50.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comments/comment5.xml" ContentType="application/vnd.openxmlformats-officedocument.presentationml.comments+xml"/>
  <Override PartName="/ppt/slides/slide9.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Default Extension="vml" ContentType="application/vnd.openxmlformats-officedocument.vmlDrawing"/>
  <Override PartName="/ppt/slides/slide66.xml" ContentType="application/vnd.openxmlformats-officedocument.presentationml.slide+xml"/>
  <Override PartName="/ppt/theme/theme1.xml" ContentType="application/vnd.openxmlformats-officedocument.theme+xml"/>
  <Override PartName="/ppt/comments/comment10.xml" ContentType="application/vnd.openxmlformats-officedocument.presentationml.comments+xml"/>
  <Override PartName="/ppt/notesSlides/notesSlide2.xml" ContentType="application/vnd.openxmlformats-officedocument.presentationml.notesSlide+xml"/>
  <Override PartName="/ppt/slides/slide75.xml" ContentType="application/vnd.openxmlformats-officedocument.presentationml.slide+xml"/>
  <Override PartName="/ppt/slides/slide85.xml" ContentType="application/vnd.openxmlformats-officedocument.presentationml.slide+xml"/>
  <Override PartName="/ppt/embeddings/oleObject1.bin" ContentType="application/vnd.openxmlformats-officedocument.oleObject"/>
  <Override PartName="/ppt/comments/comment16.xml" ContentType="application/vnd.openxmlformats-officedocument.presentationml.comments+xml"/>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Layouts/slideLayout5.xml" ContentType="application/vnd.openxmlformats-officedocument.presentationml.slideLayout+xml"/>
  <Override PartName="/ppt/slides/slide42.xml" ContentType="application/vnd.openxmlformats-officedocument.presentationml.slide+xml"/>
  <Override PartName="/ppt/slides/slide51.xml" ContentType="application/vnd.openxmlformats-officedocument.presentationml.slide+xml"/>
  <Override PartName="/ppt/slides/slide19.xml" ContentType="application/vnd.openxmlformats-officedocument.presentationml.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71.xml" ContentType="application/vnd.openxmlformats-officedocument.presentationml.slide+xml"/>
  <Override PartName="/ppt/comments/comment6.xml" ContentType="application/vnd.openxmlformats-officedocument.presentationml.comments+xml"/>
  <Override PartName="/ppt/slides/slide80.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7.xml" ContentType="application/vnd.openxmlformats-officedocument.presentationml.slide+xml"/>
  <Override PartName="/ppt/theme/theme2.xml" ContentType="application/vnd.openxmlformats-officedocument.theme+xml"/>
  <Override PartName="/ppt/comments/comment11.xml" ContentType="application/vnd.openxmlformats-officedocument.presentationml.comments+xml"/>
  <Override PartName="/ppt/notesSlides/notesSlide3.xml" ContentType="application/vnd.openxmlformats-officedocument.presentationml.notesSlide+xml"/>
  <Override PartName="/ppt/slides/slide76.xml" ContentType="application/vnd.openxmlformats-officedocument.presentationml.slide+xml"/>
  <Override PartName="/docProps/custom.xml" ContentType="application/vnd.openxmlformats-officedocument.custom-properties+xml"/>
  <Default Extension="emf" ContentType="image/x-emf"/>
  <Override PartName="/ppt/embeddings/oleObject2.bin" ContentType="application/vnd.openxmlformats-officedocument.oleObject"/>
  <Override PartName="/ppt/slides/slide86.xml" ContentType="application/vnd.openxmlformats-officedocument.presentationml.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slides/slide24.xml" ContentType="application/vnd.openxmlformats-officedocument.presentationml.slide+xml"/>
  <Default Extension="bin" ContentType="application/vnd.openxmlformats-officedocument.presentationml.printerSettings"/>
  <Override PartName="/ppt/slides/slide33.xml" ContentType="application/vnd.openxmlformats-officedocument.presentationml.slide+xml"/>
  <Override PartName="/ppt/comments/comment1.xml" ContentType="application/vnd.openxmlformats-officedocument.presentationml.comments+xml"/>
  <Override PartName="/ppt/slides/slide5.xml" ContentType="application/vnd.openxmlformats-officedocument.presentationml.slide+xml"/>
  <Override PartName="/ppt/slideLayouts/slideLayout6.xml" ContentType="application/vnd.openxmlformats-officedocument.presentationml.slideLayout+xml"/>
  <Default Extension="xml" ContentType="application/xml"/>
  <Override PartName="/ppt/slides/slide43.xml" ContentType="application/vnd.openxmlformats-officedocument.presentationml.slide+xml"/>
  <Override PartName="/ppt/tableStyles.xml" ContentType="application/vnd.openxmlformats-officedocument.presentationml.tableStyles+xml"/>
  <Override PartName="/ppt/slides/slide52.xml" ContentType="application/vnd.openxmlformats-officedocument.presentationml.slide+xml"/>
  <Override PartName="/ppt/slideLayouts/slideLayout11.xml" ContentType="application/vnd.openxmlformats-officedocument.presentationml.slideLayout+xml"/>
  <Override PartName="/ppt/slides/slide62.xml" ContentType="application/vnd.openxmlformats-officedocument.presentationml.slide+xml"/>
  <Override PartName="/docProps/app.xml" ContentType="application/vnd.openxmlformats-officedocument.extended-properties+xml"/>
  <Override PartName="/ppt/slides/slide39.xml" ContentType="application/vnd.openxmlformats-officedocument.presentationml.slide+xml"/>
  <Override PartName="/ppt/comments/comment7.xml" ContentType="application/vnd.openxmlformats-officedocument.presentationml.comments+xml"/>
  <Override PartName="/ppt/slides/slide81.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docProps/core.xml" ContentType="application/vnd.openxmlformats-package.core-properties+xml"/>
  <Override PartName="/ppt/slides/slide68.xml" ContentType="application/vnd.openxmlformats-officedocument.presentationml.slide+xml"/>
  <Override PartName="/ppt/theme/theme3.xml" ContentType="application/vnd.openxmlformats-officedocument.theme+xml"/>
  <Override PartName="/ppt/comments/comment12.xml" ContentType="application/vnd.openxmlformats-officedocument.presentationml.comments+xml"/>
  <Override PartName="/ppt/notesSlides/notesSlide4.xml" ContentType="application/vnd.openxmlformats-officedocument.presentationml.notesSlide+xml"/>
  <Override PartName="/ppt/slides/slide77.xml" ContentType="application/vnd.openxmlformats-officedocument.presentationml.slide+xml"/>
  <Override PartName="/ppt/slides/slide87.xml" ContentType="application/vnd.openxmlformats-officedocument.presentationml.slide+xml"/>
  <Override PartName="/ppt/embeddings/oleObject3.bin" ContentType="application/vnd.openxmlformats-officedocument.oleObject"/>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Override PartName="/ppt/slides/slide15.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comments/comment2.xml" ContentType="application/vnd.openxmlformats-officedocument.presentationml.comments+xml"/>
  <Override PartName="/ppt/slides/slide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44.xml" ContentType="application/vnd.openxmlformats-officedocument.presentationml.slide+xml"/>
  <Override PartName="/ppt/slides/slide53.xml" ContentType="application/vnd.openxmlformats-officedocument.presentationml.slide+xml"/>
  <Override PartName="/ppt/slideLayouts/slideLayout12.xml" ContentType="application/vnd.openxmlformats-officedocument.presentationml.slideLayout+xml"/>
  <Override PartName="/ppt/slides/slide63.xml" ContentType="application/vnd.openxmlformats-officedocument.presentationml.slide+xml"/>
  <Override PartName="/ppt/slides/slide72.xml" ContentType="application/vnd.openxmlformats-officedocument.presentationml.slide+xml"/>
  <Override PartName="/ppt/comments/comment8.xml" ContentType="application/vnd.openxmlformats-officedocument.presentationml.comments+xml"/>
  <Override PartName="/ppt/slides/slide82.xml" ContentType="application/vnd.openxmlformats-officedocument.presentationml.slide+xml"/>
  <Override PartName="/ppt/slides/slide59.xml" ContentType="application/vnd.openxmlformats-officedocument.presentationml.slide+xml"/>
  <Override PartName="/ppt/slides/slide69.xml" ContentType="application/vnd.openxmlformats-officedocument.presentationml.slide+xml"/>
  <Override PartName="/ppt/comments/comment13.xml" ContentType="application/vnd.openxmlformats-officedocument.presentationml.comments+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slides/slide88.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Override PartName="/ppt/slides/slide35.xml" ContentType="application/vnd.openxmlformats-officedocument.presentationml.slide+xml"/>
  <Override PartName="/ppt/slides/slide7.xml" ContentType="application/vnd.openxmlformats-officedocument.presentationml.slide+xml"/>
  <Override PartName="/ppt/comments/comment3.xml" ContentType="application/vnd.openxmlformats-officedocument.presentationml.comments+xml"/>
  <Override PartName="/ppt/slideLayouts/slideLayout8.xml" ContentType="application/vnd.openxmlformats-officedocument.presentationml.slideLayout+xml"/>
  <Override PartName="/ppt/slides/slide45.xml" ContentType="application/vnd.openxmlformats-officedocument.presentationml.slide+xml"/>
  <Override PartName="/ppt/slides/slide54.xml" ContentType="application/vnd.openxmlformats-officedocument.presentationml.slide+xml"/>
  <Override PartName="/ppt/slideLayouts/slideLayout13.xml" ContentType="application/vnd.openxmlformats-officedocument.presentationml.slideLayout+xml"/>
  <Override PartName="/ppt/slides/slide64.xml" ContentType="application/vnd.openxmlformats-officedocument.presentationml.slide+xml"/>
  <Override PartName="/ppt/presProps.xml" ContentType="application/vnd.openxmlformats-officedocument.presentationml.presProps+xml"/>
  <Override PartName="/ppt/slides/slide73.xml" ContentType="application/vnd.openxmlformats-officedocument.presentationml.slide+xml"/>
  <Override PartName="/ppt/comments/comment9.xml" ContentType="application/vnd.openxmlformats-officedocument.presentationml.comments+xml"/>
  <Override PartName="/ppt/presentation.xml" ContentType="application/vnd.openxmlformats-officedocument.presentationml.presentation.main+xml"/>
  <Override PartName="/ppt/slides/slide83.xml" ContentType="application/vnd.openxmlformats-officedocument.presentationml.slide+xml"/>
  <Default Extension="tiff" ContentType="image/tiff"/>
  <Override PartName="/ppt/comments/comment14.xml" ContentType="application/vnd.openxmlformats-officedocument.presentationml.comments+xml"/>
  <Override PartName="/ppt/notesSlides/notesSlide6.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89.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comments/comment4.xml" ContentType="application/vnd.openxmlformats-officedocument.presentationml.comments+xml"/>
  <Override PartName="/ppt/slides/slide8.xml" ContentType="application/vnd.openxmlformats-officedocument.presentationml.slide+xml"/>
  <Override PartName="/ppt/slideLayouts/slideLayout9.xml" ContentType="application/vnd.openxmlformats-officedocument.presentationml.slideLayout+xml"/>
  <Default Extension="pdf" ContentType="application/pdf"/>
  <Override PartName="/ppt/slides/slide46.xml" ContentType="application/vnd.openxmlformats-officedocument.presentationml.slide+xml"/>
  <Override PartName="/ppt/slides/slide55.xml" ContentType="application/vnd.openxmlformats-officedocument.presentationml.slide+xml"/>
  <Override PartName="/ppt/slides/slide65.xml" ContentType="application/vnd.openxmlformats-officedocument.presentationml.slide+xml"/>
  <Override PartName="/ppt/notesSlides/notesSlide1.xml" ContentType="application/vnd.openxmlformats-officedocument.presentationml.notesSlide+xml"/>
  <Override PartName="/ppt/slides/slide74.xml" ContentType="application/vnd.openxmlformats-officedocument.presentationml.slide+xml"/>
  <Override PartName="/ppt/slides/slide84.xml" ContentType="application/vnd.openxmlformats-officedocument.presentationml.slide+xml"/>
  <Override PartName="/ppt/comments/comment15.xml" ContentType="application/vnd.openxmlformats-officedocument.presentationml.comments+xml"/>
  <Override PartName="/ppt/notesSlides/notesSlide7.xml" ContentType="application/vnd.openxmlformats-officedocument.presentationml.notesSlide+xml"/>
  <Override PartName="/ppt/slides/slide12.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91"/>
  </p:notesMasterIdLst>
  <p:handoutMasterIdLst>
    <p:handoutMasterId r:id="rId92"/>
  </p:handoutMasterIdLst>
  <p:sldIdLst>
    <p:sldId id="256" r:id="rId2"/>
    <p:sldId id="683" r:id="rId3"/>
    <p:sldId id="624" r:id="rId4"/>
    <p:sldId id="684" r:id="rId5"/>
    <p:sldId id="685" r:id="rId6"/>
    <p:sldId id="728" r:id="rId7"/>
    <p:sldId id="729" r:id="rId8"/>
    <p:sldId id="730" r:id="rId9"/>
    <p:sldId id="731" r:id="rId10"/>
    <p:sldId id="732" r:id="rId11"/>
    <p:sldId id="733" r:id="rId12"/>
    <p:sldId id="734" r:id="rId13"/>
    <p:sldId id="735" r:id="rId14"/>
    <p:sldId id="736" r:id="rId15"/>
    <p:sldId id="737" r:id="rId16"/>
    <p:sldId id="738" r:id="rId17"/>
    <p:sldId id="739" r:id="rId18"/>
    <p:sldId id="740" r:id="rId19"/>
    <p:sldId id="741" r:id="rId20"/>
    <p:sldId id="742" r:id="rId21"/>
    <p:sldId id="743" r:id="rId22"/>
    <p:sldId id="744" r:id="rId23"/>
    <p:sldId id="745" r:id="rId24"/>
    <p:sldId id="746" r:id="rId25"/>
    <p:sldId id="747" r:id="rId26"/>
    <p:sldId id="748" r:id="rId27"/>
    <p:sldId id="749" r:id="rId28"/>
    <p:sldId id="750" r:id="rId29"/>
    <p:sldId id="751" r:id="rId30"/>
    <p:sldId id="752" r:id="rId31"/>
    <p:sldId id="753" r:id="rId32"/>
    <p:sldId id="754" r:id="rId33"/>
    <p:sldId id="682" r:id="rId34"/>
    <p:sldId id="625" r:id="rId35"/>
    <p:sldId id="636" r:id="rId36"/>
    <p:sldId id="637" r:id="rId37"/>
    <p:sldId id="638" r:id="rId38"/>
    <p:sldId id="639" r:id="rId39"/>
    <p:sldId id="640" r:id="rId40"/>
    <p:sldId id="641" r:id="rId41"/>
    <p:sldId id="642" r:id="rId42"/>
    <p:sldId id="643" r:id="rId43"/>
    <p:sldId id="644" r:id="rId44"/>
    <p:sldId id="645" r:id="rId45"/>
    <p:sldId id="648" r:id="rId46"/>
    <p:sldId id="649" r:id="rId47"/>
    <p:sldId id="653" r:id="rId48"/>
    <p:sldId id="654" r:id="rId49"/>
    <p:sldId id="756" r:id="rId50"/>
    <p:sldId id="757" r:id="rId51"/>
    <p:sldId id="760" r:id="rId52"/>
    <p:sldId id="759" r:id="rId53"/>
    <p:sldId id="762" r:id="rId54"/>
    <p:sldId id="763" r:id="rId55"/>
    <p:sldId id="764" r:id="rId56"/>
    <p:sldId id="765" r:id="rId57"/>
    <p:sldId id="766" r:id="rId58"/>
    <p:sldId id="767" r:id="rId59"/>
    <p:sldId id="768" r:id="rId60"/>
    <p:sldId id="769" r:id="rId61"/>
    <p:sldId id="770" r:id="rId62"/>
    <p:sldId id="771" r:id="rId63"/>
    <p:sldId id="772" r:id="rId64"/>
    <p:sldId id="773" r:id="rId65"/>
    <p:sldId id="774" r:id="rId66"/>
    <p:sldId id="775" r:id="rId67"/>
    <p:sldId id="776" r:id="rId68"/>
    <p:sldId id="777" r:id="rId69"/>
    <p:sldId id="778" r:id="rId70"/>
    <p:sldId id="779" r:id="rId71"/>
    <p:sldId id="780" r:id="rId72"/>
    <p:sldId id="781" r:id="rId73"/>
    <p:sldId id="782" r:id="rId74"/>
    <p:sldId id="785" r:id="rId75"/>
    <p:sldId id="786" r:id="rId76"/>
    <p:sldId id="787" r:id="rId77"/>
    <p:sldId id="788" r:id="rId78"/>
    <p:sldId id="789" r:id="rId79"/>
    <p:sldId id="790" r:id="rId80"/>
    <p:sldId id="791" r:id="rId81"/>
    <p:sldId id="792" r:id="rId82"/>
    <p:sldId id="793" r:id="rId83"/>
    <p:sldId id="794" r:id="rId84"/>
    <p:sldId id="795" r:id="rId85"/>
    <p:sldId id="796" r:id="rId86"/>
    <p:sldId id="797" r:id="rId87"/>
    <p:sldId id="800" r:id="rId88"/>
    <p:sldId id="799" r:id="rId89"/>
    <p:sldId id="597" r:id="rId9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107" charset="0"/>
        <a:ea typeface="ＭＳ Ｐゴシック" pitchFamily="-107" charset="-128"/>
        <a:cs typeface="ＭＳ Ｐゴシック" pitchFamily="-107" charset="-128"/>
      </a:defRPr>
    </a:lvl1pPr>
    <a:lvl2pPr marL="457200" algn="l" rtl="0" fontAlgn="base">
      <a:spcBef>
        <a:spcPct val="0"/>
      </a:spcBef>
      <a:spcAft>
        <a:spcPct val="0"/>
      </a:spcAft>
      <a:defRPr kern="1200">
        <a:solidFill>
          <a:schemeClr val="tx1"/>
        </a:solidFill>
        <a:latin typeface="Arial" pitchFamily="-107" charset="0"/>
        <a:ea typeface="ＭＳ Ｐゴシック" pitchFamily="-107" charset="-128"/>
        <a:cs typeface="ＭＳ Ｐゴシック" pitchFamily="-107" charset="-128"/>
      </a:defRPr>
    </a:lvl2pPr>
    <a:lvl3pPr marL="914400" algn="l" rtl="0" fontAlgn="base">
      <a:spcBef>
        <a:spcPct val="0"/>
      </a:spcBef>
      <a:spcAft>
        <a:spcPct val="0"/>
      </a:spcAft>
      <a:defRPr kern="1200">
        <a:solidFill>
          <a:schemeClr val="tx1"/>
        </a:solidFill>
        <a:latin typeface="Arial" pitchFamily="-107" charset="0"/>
        <a:ea typeface="ＭＳ Ｐゴシック" pitchFamily="-107" charset="-128"/>
        <a:cs typeface="ＭＳ Ｐゴシック" pitchFamily="-107" charset="-128"/>
      </a:defRPr>
    </a:lvl3pPr>
    <a:lvl4pPr marL="1371600" algn="l" rtl="0" fontAlgn="base">
      <a:spcBef>
        <a:spcPct val="0"/>
      </a:spcBef>
      <a:spcAft>
        <a:spcPct val="0"/>
      </a:spcAft>
      <a:defRPr kern="1200">
        <a:solidFill>
          <a:schemeClr val="tx1"/>
        </a:solidFill>
        <a:latin typeface="Arial" pitchFamily="-107" charset="0"/>
        <a:ea typeface="ＭＳ Ｐゴシック" pitchFamily="-107" charset="-128"/>
        <a:cs typeface="ＭＳ Ｐゴシック" pitchFamily="-107" charset="-128"/>
      </a:defRPr>
    </a:lvl4pPr>
    <a:lvl5pPr marL="1828800" algn="l" rtl="0" fontAlgn="base">
      <a:spcBef>
        <a:spcPct val="0"/>
      </a:spcBef>
      <a:spcAft>
        <a:spcPct val="0"/>
      </a:spcAft>
      <a:defRPr kern="1200">
        <a:solidFill>
          <a:schemeClr val="tx1"/>
        </a:solidFill>
        <a:latin typeface="Arial" pitchFamily="-107" charset="0"/>
        <a:ea typeface="ＭＳ Ｐゴシック" pitchFamily="-107" charset="-128"/>
        <a:cs typeface="ＭＳ Ｐゴシック" pitchFamily="-107" charset="-128"/>
      </a:defRPr>
    </a:lvl5pPr>
    <a:lvl6pPr marL="2286000" algn="l" defTabSz="457200" rtl="0" eaLnBrk="1" latinLnBrk="0" hangingPunct="1">
      <a:defRPr kern="1200">
        <a:solidFill>
          <a:schemeClr val="tx1"/>
        </a:solidFill>
        <a:latin typeface="Arial" pitchFamily="-107" charset="0"/>
        <a:ea typeface="ＭＳ Ｐゴシック" pitchFamily="-107" charset="-128"/>
        <a:cs typeface="ＭＳ Ｐゴシック" pitchFamily="-107" charset="-128"/>
      </a:defRPr>
    </a:lvl6pPr>
    <a:lvl7pPr marL="2743200" algn="l" defTabSz="457200" rtl="0" eaLnBrk="1" latinLnBrk="0" hangingPunct="1">
      <a:defRPr kern="1200">
        <a:solidFill>
          <a:schemeClr val="tx1"/>
        </a:solidFill>
        <a:latin typeface="Arial" pitchFamily="-107" charset="0"/>
        <a:ea typeface="ＭＳ Ｐゴシック" pitchFamily="-107" charset="-128"/>
        <a:cs typeface="ＭＳ Ｐゴシック" pitchFamily="-107" charset="-128"/>
      </a:defRPr>
    </a:lvl7pPr>
    <a:lvl8pPr marL="3200400" algn="l" defTabSz="457200" rtl="0" eaLnBrk="1" latinLnBrk="0" hangingPunct="1">
      <a:defRPr kern="1200">
        <a:solidFill>
          <a:schemeClr val="tx1"/>
        </a:solidFill>
        <a:latin typeface="Arial" pitchFamily="-107" charset="0"/>
        <a:ea typeface="ＭＳ Ｐゴシック" pitchFamily="-107" charset="-128"/>
        <a:cs typeface="ＭＳ Ｐゴシック" pitchFamily="-107" charset="-128"/>
      </a:defRPr>
    </a:lvl8pPr>
    <a:lvl9pPr marL="3657600" algn="l" defTabSz="457200" rtl="0" eaLnBrk="1" latinLnBrk="0" hangingPunct="1">
      <a:defRPr kern="1200">
        <a:solidFill>
          <a:schemeClr val="tx1"/>
        </a:solidFill>
        <a:latin typeface="Arial" pitchFamily="-107" charset="0"/>
        <a:ea typeface="ＭＳ Ｐゴシック" pitchFamily="-107" charset="-128"/>
        <a:cs typeface="ＭＳ Ｐゴシック" pitchFamily="-107" charset="-128"/>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David Ervin" initials="DWE" lastIdx="18" clrIdx="0"/>
  <p:cmAuthor id="1" name="Joe George" initials="JG" lastIdx="5" clrIdx="1"/>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DDDDDD"/>
    <a:srgbClr val="990000"/>
    <a:srgbClr val="00AAF6"/>
    <a:srgbClr val="21BAFF"/>
    <a:srgbClr val="9FE1FF"/>
    <a:srgbClr val="FF9900"/>
    <a:srgbClr val="339933"/>
    <a:srgbClr val="1C2674"/>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34555" autoAdjust="0"/>
    <p:restoredTop sz="86438" autoAdjust="0"/>
  </p:normalViewPr>
  <p:slideViewPr>
    <p:cSldViewPr>
      <p:cViewPr varScale="1">
        <p:scale>
          <a:sx n="148" d="100"/>
          <a:sy n="148" d="100"/>
        </p:scale>
        <p:origin x="-944" y="-112"/>
      </p:cViewPr>
      <p:guideLst>
        <p:guide orient="horz" pos="2160"/>
        <p:guide pos="2880"/>
      </p:guideLst>
    </p:cSldViewPr>
  </p:slideViewPr>
  <p:outlineViewPr>
    <p:cViewPr>
      <p:scale>
        <a:sx n="33" d="100"/>
        <a:sy n="33" d="100"/>
      </p:scale>
      <p:origin x="0" y="61808"/>
    </p:cViewPr>
    <p:sldLst>
      <p:sld r:id="rId1" collapse="1"/>
    </p:sldLst>
  </p:outlineViewPr>
  <p:notesTextViewPr>
    <p:cViewPr>
      <p:scale>
        <a:sx n="100" d="100"/>
        <a:sy n="100" d="100"/>
      </p:scale>
      <p:origin x="0" y="0"/>
    </p:cViewPr>
  </p:notesTextViewPr>
  <p:sorterViewPr>
    <p:cViewPr>
      <p:scale>
        <a:sx n="66" d="100"/>
        <a:sy n="66" d="100"/>
      </p:scale>
      <p:origin x="0" y="2120"/>
    </p:cViewPr>
  </p:sorterViewPr>
  <p:notesViewPr>
    <p:cSldViewPr>
      <p:cViewPr varScale="1">
        <p:scale>
          <a:sx n="56" d="100"/>
          <a:sy n="56" d="100"/>
        </p:scale>
        <p:origin x="-1812"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printerSettings" Target="printerSettings/printerSettings1.bin"/><Relationship Id="rId94" Type="http://schemas.openxmlformats.org/officeDocument/2006/relationships/commentAuthors" Target="commentAuthors.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26:45.479" idx="1">
    <p:pos x="3795" y="963"/>
    <p:text>We need either a link to it here or include the installer on the USB stick.</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35:15.604" idx="12">
    <p:pos x="3069" y="1862"/>
    <p:text>Installation; it's already done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35:47.786" idx="13">
    <p:pos x="2359" y="2588"/>
    <p:text>No BDT option.  "caGrid Transfer"</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36:14.703" idx="14">
    <p:pos x="3464" y="1965"/>
    <p:text>No it isn't.  This wizard jumps right in.</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1" dt="2010-09-01T09:41:25.225" idx="5">
    <p:pos x="10" y="10"/>
    <p:text>Flip this and the next slide so people see the screenshot once they've filled in the information. - flipped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38:50.872" idx="16">
    <p:pos x="10" y="10"/>
    <p:text>General thought; we should probably use the hotel's address and some non-NCI name for this information</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40:33.316" idx="17">
    <p:pos x="10" y="10"/>
    <p:text>What are the odds we can hack together a GUI to do this?</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40:57.066" idx="18">
    <p:pos x="3069" y="2115"/>
    <p:text>Installation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27:48.034" idx="2">
    <p:pos x="5010" y="3346"/>
    <p:text>Don't need this, since you're creating a PODS data service.  We SHOULD include the completed PODS data service, though</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28:26.886" idx="3">
    <p:pos x="1436" y="2588"/>
    <p:text>Just make a build.xml.unix and have people rename it.  They WILL mess this up.</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29:16.570" idx="4">
    <p:pos x="3677" y="2801"/>
    <p:text>I understand that this is here to give people enough time to set up their systems, but it might be too long and too much information at this point.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1" dt="2010-09-01T09:33:09.808" idx="1">
    <p:pos x="1830" y="2825"/>
    <p:text>I think this path isn't right. c:\hackathon\caGrid? - This is correct, we have a top-level build file outside of caGrid</p:text>
  </p:cm>
  <p:cm authorId="1" dt="2010-09-01T09:33:51.659" idx="2">
    <p:pos x="2872" y="3448"/>
    <p:text>?? script? config? wut?
The new top level build contains this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32:11.749" idx="8">
    <p:pos x="2564" y="2943"/>
    <p:text>Change this to the 1.4 hostname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1" dt="2010-09-01T09:37:47.525" idx="3">
    <p:pos x="1499" y="3172"/>
    <p:text>Path again.  c:\hackathon\caGrid
In top level build.xml as well</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0-09-01T08:34:19.441" idx="10">
    <p:pos x="2856" y="2059"/>
    <p:text>Briefly explain that this error means somebody else already created a host credential using your hostname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1" dt="2010-09-01T09:39:19.122" idx="4">
    <p:pos x="2217" y="1184"/>
    <p:text>c:\hackathon\tomcat or whatever we set CATALINA_HOME to
this is the directory that the zip is expanded into</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112" charset="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BE8AF270-1DF9-3045-9711-DEE65508B2A2}" type="datetime1">
              <a:rPr lang="en-US"/>
              <a:pPr/>
              <a:t>9/10/10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itchFamily="-112"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23EF66E-10EF-1B45-91A6-80ABAE50B82A}"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1" charset="0"/>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1"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1" charset="0"/>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84E4EEE-7398-414F-8269-A3D57891CBEE}"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CF3CCA34-64AF-6C4C-8E7D-7A38260A3A6C}" type="slidenum">
              <a:rPr lang="en-US"/>
              <a:pPr/>
              <a:t>1</a:t>
            </a:fld>
            <a:endParaRPr 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001A7A1-D0D0-7040-A59C-24625E50C796}" type="slidenum">
              <a:rPr lang="en-US">
                <a:latin typeface="Arial" pitchFamily="-65" charset="0"/>
              </a:rPr>
              <a:pPr/>
              <a:t>17</a:t>
            </a:fld>
            <a:endParaRPr lang="en-US">
              <a:latin typeface="Arial" pitchFamily="-65"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894D17DD-14FC-8548-A6EE-B165B70AAC85}" type="slidenum">
              <a:rPr lang="en-US">
                <a:latin typeface="Arial" pitchFamily="-65" charset="0"/>
              </a:rPr>
              <a:pPr/>
              <a:t>18</a:t>
            </a:fld>
            <a:endParaRPr lang="en-US">
              <a:latin typeface="Arial" pitchFamily="-65"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269B1BBC-01C4-7046-ADD8-4215895572BC}" type="slidenum">
              <a:rPr lang="en-US">
                <a:latin typeface="Arial" pitchFamily="-65" charset="0"/>
              </a:rPr>
              <a:pPr/>
              <a:t>19</a:t>
            </a:fld>
            <a:endParaRPr lang="en-US">
              <a:latin typeface="Arial" pitchFamily="-65"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en-US">
              <a:latin typeface="Arial" pitchFamily="-10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890BC0B-3662-B040-B609-2C81DBFD7657}" type="slidenum">
              <a:rPr lang="en-US" smtClean="0"/>
              <a:pPr>
                <a:defRPr/>
              </a:pPr>
              <a:t>26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3FFBB265-2DBC-AC45-8221-C006FF64FBC8}" type="slidenum">
              <a:rPr lang="en-US">
                <a:latin typeface="Arial" pitchFamily="-65" charset="0"/>
              </a:rPr>
              <a:pPr/>
              <a:t>8</a:t>
            </a:fld>
            <a:endParaRPr lang="en-US">
              <a:latin typeface="Arial" pitchFamily="-65"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latin typeface="Arial" pitchFamily="-65"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019755B5-E815-B442-9047-F13D12B11C6E}" type="slidenum">
              <a:rPr lang="en-US"/>
              <a:pPr/>
              <a:t>10</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77395AD-B4C1-F249-AC32-74F35C98C793}" type="slidenum">
              <a:rPr lang="en-US"/>
              <a:pPr/>
              <a:t>11</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C230167A-BDFC-4940-A0B5-ECC37678FAD3}" type="slidenum">
              <a:rPr lang="en-US"/>
              <a:pPr/>
              <a:t>12</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US">
              <a:latin typeface="Arial" pitchFamily="-10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3A7656A9-4ED9-4148-94B7-87F3E0831019}" type="slidenum">
              <a:rPr lang="en-US"/>
              <a:pPr/>
              <a:t>13</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F7A9A4F9-5AC7-B54E-814D-A99435B06E41}" type="slidenum">
              <a:rPr lang="en-US"/>
              <a:pPr/>
              <a:t>14</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10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49E6F283-8B9B-ED4F-B5D8-89021F309D17}" type="slidenum">
              <a:rPr lang="en-US">
                <a:latin typeface="Arial" pitchFamily="-65" charset="0"/>
              </a:rPr>
              <a:pPr/>
              <a:t>15</a:t>
            </a:fld>
            <a:endParaRPr lang="en-US">
              <a:latin typeface="Arial" pitchFamily="-65"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C3C4300-995E-0C43-9A60-F8A756DE5D4A}" type="slidenum">
              <a:rPr lang="en-US">
                <a:latin typeface="Arial" pitchFamily="-65" charset="0"/>
              </a:rPr>
              <a:pPr/>
              <a:t>16</a:t>
            </a:fld>
            <a:endParaRPr lang="en-US">
              <a:latin typeface="Arial" pitchFamily="-65"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a:latin typeface="Arial" pitchFamily="-65" charset="0"/>
              <a:ea typeface="ＭＳ Ｐゴシック" pitchFamily="-65" charset="-128"/>
              <a:cs typeface="ＭＳ Ｐゴシック" pitchFamily="-65"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23" descr="COVER"/>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4098" name="Rectangle 2"/>
          <p:cNvSpPr>
            <a:spLocks noGrp="1" noChangeArrowheads="1"/>
          </p:cNvSpPr>
          <p:nvPr>
            <p:ph type="ctrTitle"/>
          </p:nvPr>
        </p:nvSpPr>
        <p:spPr>
          <a:xfrm>
            <a:off x="4953000" y="2133600"/>
            <a:ext cx="3810000" cy="609600"/>
          </a:xfrm>
        </p:spPr>
        <p:txBody>
          <a:bodyPr anchor="t"/>
          <a:lstStyle>
            <a:lvl1pPr algn="r">
              <a:defRPr sz="4000" b="0">
                <a:latin typeface="Arial Black" pitchFamily="-111" charset="0"/>
              </a:defRPr>
            </a:lvl1pPr>
          </a:lstStyle>
          <a:p>
            <a:r>
              <a:rPr lang="en-US"/>
              <a:t>Click to edit Master title style</a:t>
            </a:r>
          </a:p>
        </p:txBody>
      </p:sp>
      <p:sp>
        <p:nvSpPr>
          <p:cNvPr id="4099" name="Rectangle 3"/>
          <p:cNvSpPr>
            <a:spLocks noGrp="1" noChangeArrowheads="1"/>
          </p:cNvSpPr>
          <p:nvPr>
            <p:ph type="subTitle" idx="1"/>
          </p:nvPr>
        </p:nvSpPr>
        <p:spPr>
          <a:xfrm>
            <a:off x="5486400" y="4191000"/>
            <a:ext cx="3200400" cy="457200"/>
          </a:xfrm>
        </p:spPr>
        <p:txBody>
          <a:bodyPr/>
          <a:lstStyle>
            <a:lvl1pPr marL="0" indent="0" algn="r">
              <a:buFontTx/>
              <a:buNone/>
              <a:defRPr sz="2000" i="1"/>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7921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495800"/>
          </a:xfrm>
        </p:spPr>
        <p:txBody>
          <a:bodyPr/>
          <a:lstStyle/>
          <a:p>
            <a:pPr lvl="0"/>
            <a:endParaRPr 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026" name="Picture 19" descr="INSIDE"/>
          <p:cNvPicPr>
            <a:picLocks noChangeAspect="1" noChangeArrowheads="1"/>
          </p:cNvPicPr>
          <p:nvPr userDrawn="1"/>
        </p:nvPicPr>
        <p:blipFill>
          <a:blip r:embed="rId15"/>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black">
          <a:xfrm>
            <a:off x="304800" y="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304800" y="1371600"/>
            <a:ext cx="84582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6" r:id="rId12"/>
    <p:sldLayoutId id="2147483757" r:id="rId13"/>
  </p:sldLayoutIdLst>
  <p:txStyles>
    <p:titleStyle>
      <a:lvl1pPr algn="l" rtl="0" eaLnBrk="0" fontAlgn="base" hangingPunct="0">
        <a:spcBef>
          <a:spcPct val="0"/>
        </a:spcBef>
        <a:spcAft>
          <a:spcPct val="0"/>
        </a:spcAft>
        <a:defRPr sz="2800" b="1">
          <a:solidFill>
            <a:srgbClr val="1C2674"/>
          </a:solidFill>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800" b="1">
          <a:solidFill>
            <a:srgbClr val="1C2674"/>
          </a:solidFill>
          <a:latin typeface="Arial" pitchFamily="-111" charset="0"/>
          <a:ea typeface="ＭＳ Ｐゴシック" pitchFamily="-65" charset="-128"/>
          <a:cs typeface="ＭＳ Ｐゴシック" pitchFamily="-65" charset="-128"/>
        </a:defRPr>
      </a:lvl2pPr>
      <a:lvl3pPr algn="l" rtl="0" eaLnBrk="0" fontAlgn="base" hangingPunct="0">
        <a:spcBef>
          <a:spcPct val="0"/>
        </a:spcBef>
        <a:spcAft>
          <a:spcPct val="0"/>
        </a:spcAft>
        <a:defRPr sz="2800" b="1">
          <a:solidFill>
            <a:srgbClr val="1C2674"/>
          </a:solidFill>
          <a:latin typeface="Arial" pitchFamily="-111" charset="0"/>
          <a:ea typeface="ＭＳ Ｐゴシック" pitchFamily="-65" charset="-128"/>
          <a:cs typeface="ＭＳ Ｐゴシック" pitchFamily="-65" charset="-128"/>
        </a:defRPr>
      </a:lvl3pPr>
      <a:lvl4pPr algn="l" rtl="0" eaLnBrk="0" fontAlgn="base" hangingPunct="0">
        <a:spcBef>
          <a:spcPct val="0"/>
        </a:spcBef>
        <a:spcAft>
          <a:spcPct val="0"/>
        </a:spcAft>
        <a:defRPr sz="2800" b="1">
          <a:solidFill>
            <a:srgbClr val="1C2674"/>
          </a:solidFill>
          <a:latin typeface="Arial" pitchFamily="-111" charset="0"/>
          <a:ea typeface="ＭＳ Ｐゴシック" pitchFamily="-65" charset="-128"/>
          <a:cs typeface="ＭＳ Ｐゴシック" pitchFamily="-65" charset="-128"/>
        </a:defRPr>
      </a:lvl4pPr>
      <a:lvl5pPr algn="l" rtl="0" eaLnBrk="0" fontAlgn="base" hangingPunct="0">
        <a:spcBef>
          <a:spcPct val="0"/>
        </a:spcBef>
        <a:spcAft>
          <a:spcPct val="0"/>
        </a:spcAft>
        <a:defRPr sz="2800" b="1">
          <a:solidFill>
            <a:srgbClr val="1C2674"/>
          </a:solidFill>
          <a:latin typeface="Arial" pitchFamily="-111" charset="0"/>
          <a:ea typeface="ＭＳ Ｐゴシック" pitchFamily="-65" charset="-128"/>
          <a:cs typeface="ＭＳ Ｐゴシック" pitchFamily="-65" charset="-128"/>
        </a:defRPr>
      </a:lvl5pPr>
      <a:lvl6pPr marL="457200" algn="l" rtl="0" fontAlgn="base">
        <a:spcBef>
          <a:spcPct val="0"/>
        </a:spcBef>
        <a:spcAft>
          <a:spcPct val="0"/>
        </a:spcAft>
        <a:defRPr sz="2800" b="1">
          <a:solidFill>
            <a:srgbClr val="1C2674"/>
          </a:solidFill>
          <a:latin typeface="Arial" pitchFamily="-111" charset="0"/>
        </a:defRPr>
      </a:lvl6pPr>
      <a:lvl7pPr marL="914400" algn="l" rtl="0" fontAlgn="base">
        <a:spcBef>
          <a:spcPct val="0"/>
        </a:spcBef>
        <a:spcAft>
          <a:spcPct val="0"/>
        </a:spcAft>
        <a:defRPr sz="2800" b="1">
          <a:solidFill>
            <a:srgbClr val="1C2674"/>
          </a:solidFill>
          <a:latin typeface="Arial" pitchFamily="-111" charset="0"/>
        </a:defRPr>
      </a:lvl7pPr>
      <a:lvl8pPr marL="1371600" algn="l" rtl="0" fontAlgn="base">
        <a:spcBef>
          <a:spcPct val="0"/>
        </a:spcBef>
        <a:spcAft>
          <a:spcPct val="0"/>
        </a:spcAft>
        <a:defRPr sz="2800" b="1">
          <a:solidFill>
            <a:srgbClr val="1C2674"/>
          </a:solidFill>
          <a:latin typeface="Arial" pitchFamily="-111" charset="0"/>
        </a:defRPr>
      </a:lvl8pPr>
      <a:lvl9pPr marL="1828800" algn="l" rtl="0" fontAlgn="base">
        <a:spcBef>
          <a:spcPct val="0"/>
        </a:spcBef>
        <a:spcAft>
          <a:spcPct val="0"/>
        </a:spcAft>
        <a:defRPr sz="2800" b="1">
          <a:solidFill>
            <a:srgbClr val="1C2674"/>
          </a:solidFill>
          <a:latin typeface="Arial" pitchFamily="-111" charset="0"/>
        </a:defRPr>
      </a:lvl9pPr>
    </p:titleStyle>
    <p:bodyStyle>
      <a:lvl1pPr marL="342900" indent="-342900" algn="l" rtl="0" eaLnBrk="0" fontAlgn="base" hangingPunct="0">
        <a:spcBef>
          <a:spcPct val="20000"/>
        </a:spcBef>
        <a:spcAft>
          <a:spcPct val="0"/>
        </a:spcAft>
        <a:buClr>
          <a:srgbClr val="00AAF6"/>
        </a:buClr>
        <a:buChar char="•"/>
        <a:defRPr b="1">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lr>
          <a:srgbClr val="00AAF6"/>
        </a:buClr>
        <a:buChar char="•"/>
        <a:defRPr>
          <a:solidFill>
            <a:schemeClr val="tx1"/>
          </a:solidFill>
          <a:latin typeface="+mn-lt"/>
          <a:ea typeface="ＭＳ Ｐゴシック" pitchFamily="-111" charset="-128"/>
        </a:defRPr>
      </a:lvl2pPr>
      <a:lvl3pPr marL="1143000" indent="-228600" algn="l" rtl="0" eaLnBrk="0" fontAlgn="base" hangingPunct="0">
        <a:spcBef>
          <a:spcPct val="20000"/>
        </a:spcBef>
        <a:spcAft>
          <a:spcPct val="0"/>
        </a:spcAft>
        <a:buClr>
          <a:srgbClr val="00AAF6"/>
        </a:buClr>
        <a:buChar char="•"/>
        <a:defRPr sz="1600">
          <a:solidFill>
            <a:schemeClr val="tx1"/>
          </a:solidFill>
          <a:latin typeface="+mn-lt"/>
          <a:ea typeface="ＭＳ Ｐゴシック" pitchFamily="-111" charset="-128"/>
        </a:defRPr>
      </a:lvl3pPr>
      <a:lvl4pPr marL="16002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11" charset="-128"/>
        </a:defRPr>
      </a:lvl4pPr>
      <a:lvl5pPr marL="2057400" indent="-228600" algn="l" rtl="0" eaLnBrk="0" fontAlgn="base" hangingPunct="0">
        <a:spcBef>
          <a:spcPct val="20000"/>
        </a:spcBef>
        <a:spcAft>
          <a:spcPct val="0"/>
        </a:spcAft>
        <a:buClr>
          <a:srgbClr val="00AAF6"/>
        </a:buClr>
        <a:buChar char="•"/>
        <a:defRPr sz="1400">
          <a:solidFill>
            <a:schemeClr val="tx1"/>
          </a:solidFill>
          <a:latin typeface="+mn-lt"/>
          <a:ea typeface="ＭＳ Ｐゴシック" pitchFamily="-111" charset="-128"/>
        </a:defRPr>
      </a:lvl5pPr>
      <a:lvl6pPr marL="2514600" indent="-228600" algn="l" rtl="0" fontAlgn="base">
        <a:spcBef>
          <a:spcPct val="20000"/>
        </a:spcBef>
        <a:spcAft>
          <a:spcPct val="0"/>
        </a:spcAft>
        <a:buClr>
          <a:srgbClr val="00AAF6"/>
        </a:buClr>
        <a:buChar char="•"/>
        <a:defRPr sz="1400">
          <a:solidFill>
            <a:schemeClr val="tx1"/>
          </a:solidFill>
          <a:latin typeface="+mn-lt"/>
          <a:ea typeface="ＭＳ Ｐゴシック" pitchFamily="-111" charset="-128"/>
        </a:defRPr>
      </a:lvl6pPr>
      <a:lvl7pPr marL="2971800" indent="-228600" algn="l" rtl="0" fontAlgn="base">
        <a:spcBef>
          <a:spcPct val="20000"/>
        </a:spcBef>
        <a:spcAft>
          <a:spcPct val="0"/>
        </a:spcAft>
        <a:buClr>
          <a:srgbClr val="00AAF6"/>
        </a:buClr>
        <a:buChar char="•"/>
        <a:defRPr sz="1400">
          <a:solidFill>
            <a:schemeClr val="tx1"/>
          </a:solidFill>
          <a:latin typeface="+mn-lt"/>
          <a:ea typeface="ＭＳ Ｐゴシック" pitchFamily="-111" charset="-128"/>
        </a:defRPr>
      </a:lvl7pPr>
      <a:lvl8pPr marL="3429000" indent="-228600" algn="l" rtl="0" fontAlgn="base">
        <a:spcBef>
          <a:spcPct val="20000"/>
        </a:spcBef>
        <a:spcAft>
          <a:spcPct val="0"/>
        </a:spcAft>
        <a:buClr>
          <a:srgbClr val="00AAF6"/>
        </a:buClr>
        <a:buChar char="•"/>
        <a:defRPr sz="1400">
          <a:solidFill>
            <a:schemeClr val="tx1"/>
          </a:solidFill>
          <a:latin typeface="+mn-lt"/>
          <a:ea typeface="ＭＳ Ｐゴシック" pitchFamily="-111" charset="-128"/>
        </a:defRPr>
      </a:lvl8pPr>
      <a:lvl9pPr marL="3886200" indent="-228600" algn="l" rtl="0" fontAlgn="base">
        <a:spcBef>
          <a:spcPct val="20000"/>
        </a:spcBef>
        <a:spcAft>
          <a:spcPct val="0"/>
        </a:spcAft>
        <a:buClr>
          <a:srgbClr val="00AAF6"/>
        </a:buClr>
        <a:buChar char="•"/>
        <a:defRPr sz="14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cabig-kc.nci.nih.gov/CaGrid/KC"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3.bin"/><Relationship Id="rId1" Type="http://schemas.openxmlformats.org/officeDocument/2006/relationships/vmlDrawing" Target="../drawings/vmlDrawing3.vml"/><Relationship Id="rId2"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df"/><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4.pdf"/><Relationship Id="rId4" Type="http://schemas.openxmlformats.org/officeDocument/2006/relationships/image" Target="../media/image15.png"/><Relationship Id="rId5"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df"/><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df"/><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df"/><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ava.com" TargetMode="Externa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df"/><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df"/><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comments" Target="../comments/commen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comments" Target="../comments/commen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comments" Target="../comments/commen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comments" Target="../comments/commen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agrid.org/display/introduce/Home" TargetMode="External"/><Relationship Id="rId3" Type="http://schemas.openxmlformats.org/officeDocument/2006/relationships/comments" Target="../comments/commen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comments" Target="../comments/commen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comments" Target="../comments/commen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comments" Target="../comments/commen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localhost:8443/wsrf/services/cagrid/BootCampDataSvc" TargetMode="External"/><Relationship Id="rId3"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agrid.org/display/knowledgebase/Client+Application+Guide"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comments" Target="../comments/commen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agrid.org/display/introduce/Home" TargetMode="External"/><Relationship Id="rId3" Type="http://schemas.openxmlformats.org/officeDocument/2006/relationships/comments" Target="../comments/commen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16"/>
          <p:cNvSpPr>
            <a:spLocks noGrp="1" noChangeArrowheads="1"/>
          </p:cNvSpPr>
          <p:nvPr>
            <p:ph type="ctrTitle"/>
          </p:nvPr>
        </p:nvSpPr>
        <p:spPr>
          <a:xfrm>
            <a:off x="4953000" y="2057400"/>
            <a:ext cx="3810000" cy="609600"/>
          </a:xfrm>
        </p:spPr>
        <p:txBody>
          <a:bodyPr/>
          <a:lstStyle/>
          <a:p>
            <a:pPr eaLnBrk="1" hangingPunct="1"/>
            <a:r>
              <a:rPr lang="en-US" dirty="0" err="1" smtClean="0">
                <a:latin typeface="Arial Black" pitchFamily="-107" charset="0"/>
                <a:ea typeface="ＭＳ Ｐゴシック" pitchFamily="-107" charset="-128"/>
                <a:cs typeface="ＭＳ Ｐゴシック" pitchFamily="-107" charset="-128"/>
              </a:rPr>
              <a:t>caGrid</a:t>
            </a:r>
            <a:r>
              <a:rPr lang="en-US" dirty="0" smtClean="0">
                <a:latin typeface="Arial Black" pitchFamily="-107" charset="0"/>
                <a:ea typeface="ＭＳ Ｐゴシック" pitchFamily="-107" charset="-128"/>
                <a:cs typeface="ＭＳ Ｐゴシック" pitchFamily="-107" charset="-128"/>
              </a:rPr>
              <a:t> Data Services </a:t>
            </a:r>
            <a:r>
              <a:rPr lang="en-US" dirty="0" err="1" smtClean="0">
                <a:latin typeface="Arial Black" pitchFamily="-107" charset="0"/>
                <a:ea typeface="ＭＳ Ｐゴシック" pitchFamily="-107" charset="-128"/>
                <a:cs typeface="ＭＳ Ｐゴシック" pitchFamily="-107" charset="-128"/>
              </a:rPr>
              <a:t>Hackathon</a:t>
            </a:r>
            <a:endParaRPr lang="en-US" dirty="0">
              <a:latin typeface="Arial Black" pitchFamily="-107" charset="0"/>
              <a:ea typeface="ＭＳ Ｐゴシック" pitchFamily="-107" charset="-128"/>
              <a:cs typeface="ＭＳ Ｐゴシック" pitchFamily="-107" charset="-128"/>
            </a:endParaRPr>
          </a:p>
        </p:txBody>
      </p:sp>
      <p:sp>
        <p:nvSpPr>
          <p:cNvPr id="15363" name="Rectangle 17"/>
          <p:cNvSpPr>
            <a:spLocks noGrp="1" noChangeArrowheads="1"/>
          </p:cNvSpPr>
          <p:nvPr>
            <p:ph type="subTitle" idx="1"/>
          </p:nvPr>
        </p:nvSpPr>
        <p:spPr>
          <a:xfrm>
            <a:off x="3810000" y="4648200"/>
            <a:ext cx="4876800" cy="1066800"/>
          </a:xfrm>
        </p:spPr>
        <p:txBody>
          <a:bodyPr/>
          <a:lstStyle/>
          <a:p>
            <a:pPr eaLnBrk="1" hangingPunct="1"/>
            <a:r>
              <a:rPr lang="en-US" dirty="0" smtClean="0">
                <a:ea typeface="ＭＳ Ｐゴシック" pitchFamily="-107" charset="-128"/>
                <a:cs typeface="ＭＳ Ｐゴシック" pitchFamily="-107" charset="-128"/>
              </a:rPr>
              <a:t> </a:t>
            </a:r>
            <a:r>
              <a:rPr lang="en-US" dirty="0" err="1" smtClean="0">
                <a:ea typeface="ＭＳ Ｐゴシック" pitchFamily="-107" charset="-128"/>
                <a:cs typeface="ＭＳ Ｐゴシック" pitchFamily="-107" charset="-128"/>
              </a:rPr>
              <a:t>caGrid</a:t>
            </a:r>
            <a:r>
              <a:rPr lang="en-US" dirty="0" smtClean="0">
                <a:ea typeface="ＭＳ Ｐゴシック" pitchFamily="-107" charset="-128"/>
                <a:cs typeface="ＭＳ Ｐゴシック" pitchFamily="-107" charset="-128"/>
              </a:rPr>
              <a:t> Knowledge Center</a:t>
            </a:r>
          </a:p>
          <a:p>
            <a:pPr eaLnBrk="1" hangingPunct="1"/>
            <a:r>
              <a:rPr lang="en-US" sz="1800" dirty="0" smtClean="0">
                <a:ea typeface="ＭＳ Ｐゴシック" pitchFamily="-107" charset="-128"/>
                <a:cs typeface="ＭＳ Ｐゴシック" pitchFamily="-107" charset="-128"/>
                <a:hlinkClick r:id="rId3"/>
              </a:rPr>
              <a:t>https://cabig-kc.nci.nih.gov/CaGrid/KC</a:t>
            </a:r>
            <a:r>
              <a:rPr lang="en-US" sz="1800" dirty="0" smtClean="0">
                <a:ea typeface="ＭＳ Ｐゴシック" pitchFamily="-107" charset="-128"/>
                <a:cs typeface="ＭＳ Ｐゴシック" pitchFamily="-107" charset="-128"/>
              </a:rPr>
              <a:t> </a:t>
            </a:r>
          </a:p>
          <a:p>
            <a:pPr eaLnBrk="1" hangingPunct="1"/>
            <a:endParaRPr lang="en-US" dirty="0">
              <a:ea typeface="ＭＳ Ｐゴシック" pitchFamily="-107" charset="-128"/>
              <a:cs typeface="ＭＳ Ｐゴシック" pitchFamily="-107" charset="-128"/>
            </a:endParaRPr>
          </a:p>
        </p:txBody>
      </p:sp>
      <p:sp>
        <p:nvSpPr>
          <p:cNvPr id="15364" name="Text Box 7"/>
          <p:cNvSpPr txBox="1">
            <a:spLocks noChangeArrowheads="1"/>
          </p:cNvSpPr>
          <p:nvPr/>
        </p:nvSpPr>
        <p:spPr bwMode="auto">
          <a:xfrm>
            <a:off x="5257800" y="5693658"/>
            <a:ext cx="3429000" cy="307777"/>
          </a:xfrm>
          <a:prstGeom prst="rect">
            <a:avLst/>
          </a:prstGeom>
          <a:noFill/>
          <a:ln w="9525">
            <a:noFill/>
            <a:miter lim="800000"/>
            <a:headEnd/>
            <a:tailEnd/>
          </a:ln>
        </p:spPr>
        <p:txBody>
          <a:bodyPr>
            <a:prstTxWarp prst="textNoShape">
              <a:avLst/>
            </a:prstTxWarp>
            <a:spAutoFit/>
          </a:bodyPr>
          <a:lstStyle/>
          <a:p>
            <a:pPr algn="r">
              <a:spcBef>
                <a:spcPct val="50000"/>
              </a:spcBef>
            </a:pPr>
            <a:r>
              <a:rPr lang="en-US" sz="1400" b="1" dirty="0" smtClean="0">
                <a:solidFill>
                  <a:schemeClr val="bg2"/>
                </a:solidFill>
              </a:rPr>
              <a:t>Sept 14, </a:t>
            </a:r>
            <a:r>
              <a:rPr lang="en-US" sz="1400" b="1" dirty="0">
                <a:solidFill>
                  <a:schemeClr val="bg2"/>
                </a:solidFill>
              </a:rPr>
              <a:t>2009</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b="0" dirty="0" err="1"/>
              <a:t>caGrid</a:t>
            </a:r>
            <a:r>
              <a:rPr lang="en-US" b="0" dirty="0"/>
              <a:t> Production Environment</a:t>
            </a:r>
          </a:p>
        </p:txBody>
      </p:sp>
      <p:pic>
        <p:nvPicPr>
          <p:cNvPr id="5" name="Picture 4"/>
          <p:cNvPicPr>
            <a:picLocks noChangeAspect="1"/>
          </p:cNvPicPr>
          <p:nvPr/>
        </p:nvPicPr>
        <p:blipFill>
          <a:blip r:embed="rId3"/>
          <a:stretch>
            <a:fillRect/>
          </a:stretch>
        </p:blipFill>
        <p:spPr>
          <a:xfrm>
            <a:off x="519530" y="1213408"/>
            <a:ext cx="7860468" cy="5240312"/>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b="0" dirty="0" err="1"/>
              <a:t>caGrid</a:t>
            </a:r>
            <a:r>
              <a:rPr lang="en-US" b="0" dirty="0"/>
              <a:t> Community Involvement</a:t>
            </a:r>
          </a:p>
        </p:txBody>
      </p:sp>
      <p:sp>
        <p:nvSpPr>
          <p:cNvPr id="23555" name="Rectangle 3"/>
          <p:cNvSpPr>
            <a:spLocks noGrp="1" noChangeArrowheads="1"/>
          </p:cNvSpPr>
          <p:nvPr>
            <p:ph idx="1"/>
          </p:nvPr>
        </p:nvSpPr>
        <p:spPr/>
        <p:txBody>
          <a:bodyPr/>
          <a:lstStyle/>
          <a:p>
            <a:pPr eaLnBrk="1" hangingPunct="1"/>
            <a:r>
              <a:rPr lang="en-US" sz="2400"/>
              <a:t>caGrid itself provides no real “data” or “analysis” to caBIG</a:t>
            </a:r>
            <a:r>
              <a:rPr lang="en-US" sz="2400">
                <a:ea typeface="Arial" pitchFamily="-108" charset="0"/>
                <a:cs typeface="Arial" pitchFamily="-108" charset="0"/>
              </a:rPr>
              <a:t>™;</a:t>
            </a:r>
            <a:r>
              <a:rPr lang="en-US" sz="2400"/>
              <a:t> its the enabling infrastructure which allows the community to do so</a:t>
            </a:r>
          </a:p>
          <a:p>
            <a:pPr eaLnBrk="1" hangingPunct="1"/>
            <a:r>
              <a:rPr lang="en-US" sz="2400"/>
              <a:t>Community members add value to the grid as applications, services, and processes </a:t>
            </a:r>
            <a:r>
              <a:rPr lang="en-US" sz="2000" i="1"/>
              <a:t>(for example: shared workflows)</a:t>
            </a:r>
          </a:p>
          <a:p>
            <a:pPr lvl="1" eaLnBrk="1" hangingPunct="1"/>
            <a:r>
              <a:rPr lang="en-US" sz="2400"/>
              <a:t>caGrid provides the necessary core services, APIs, and tooling</a:t>
            </a:r>
          </a:p>
          <a:p>
            <a:pPr eaLnBrk="1" hangingPunct="1"/>
            <a:r>
              <a:rPr lang="en-US" sz="2400"/>
              <a:t>The real “value” of the grid comes from bringing this information to the “end user”</a:t>
            </a:r>
          </a:p>
          <a:p>
            <a:pPr eaLnBrk="1" hangingPunct="1"/>
            <a:r>
              <a:rPr lang="en-US" sz="2400"/>
              <a:t>Community members develop end user applications which consume of the resources provided by the grid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b="0" dirty="0"/>
              <a:t>Introduce Vision</a:t>
            </a:r>
          </a:p>
        </p:txBody>
      </p:sp>
      <p:sp>
        <p:nvSpPr>
          <p:cNvPr id="39939" name="Rectangle 3"/>
          <p:cNvSpPr>
            <a:spLocks noGrp="1" noChangeArrowheads="1"/>
          </p:cNvSpPr>
          <p:nvPr>
            <p:ph idx="1"/>
          </p:nvPr>
        </p:nvSpPr>
        <p:spPr/>
        <p:txBody>
          <a:bodyPr/>
          <a:lstStyle/>
          <a:p>
            <a:r>
              <a:rPr lang="en-US" sz="2800"/>
              <a:t>Become the one stop shop for grid service development</a:t>
            </a:r>
          </a:p>
          <a:p>
            <a:pPr lvl="1"/>
            <a:r>
              <a:rPr lang="en-US" sz="2400"/>
              <a:t>Provide a simple, yet powerful, graphical user interface (GUI) to encapsulate complexities of grid service development</a:t>
            </a:r>
          </a:p>
          <a:p>
            <a:pPr lvl="1"/>
            <a:r>
              <a:rPr lang="en-US" sz="2400"/>
              <a:t>Provide an extensible toolkit with which grid services can be created and modified programmatically</a:t>
            </a:r>
          </a:p>
        </p:txBody>
      </p:sp>
      <p:pic>
        <p:nvPicPr>
          <p:cNvPr id="39940" name="Picture 2"/>
          <p:cNvPicPr>
            <a:picLocks noChangeAspect="1" noChangeArrowheads="1"/>
          </p:cNvPicPr>
          <p:nvPr/>
        </p:nvPicPr>
        <p:blipFill>
          <a:blip r:embed="rId3"/>
          <a:srcRect/>
          <a:stretch>
            <a:fillRect/>
          </a:stretch>
        </p:blipFill>
        <p:spPr bwMode="auto">
          <a:xfrm>
            <a:off x="3332163" y="4371975"/>
            <a:ext cx="2505075" cy="2259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b="0" dirty="0"/>
              <a:t>Introduce Overview</a:t>
            </a:r>
          </a:p>
        </p:txBody>
      </p:sp>
      <p:sp>
        <p:nvSpPr>
          <p:cNvPr id="40963" name="Rectangle 3"/>
          <p:cNvSpPr>
            <a:spLocks noGrp="1" noChangeArrowheads="1"/>
          </p:cNvSpPr>
          <p:nvPr>
            <p:ph idx="1"/>
          </p:nvPr>
        </p:nvSpPr>
        <p:spPr/>
        <p:txBody>
          <a:bodyPr/>
          <a:lstStyle/>
          <a:p>
            <a:r>
              <a:rPr lang="en-US" sz="2000" dirty="0"/>
              <a:t>A framework which enables fast and easy creation of Globus based grid services</a:t>
            </a:r>
          </a:p>
          <a:p>
            <a:r>
              <a:rPr lang="en-US" sz="2000" dirty="0"/>
              <a:t>Provide easy to use graphical service authoring tool.</a:t>
            </a:r>
          </a:p>
          <a:p>
            <a:r>
              <a:rPr lang="en-US" sz="2000" dirty="0"/>
              <a:t>Hide all “grid-</a:t>
            </a:r>
            <a:r>
              <a:rPr lang="en-US" sz="2000" dirty="0" err="1"/>
              <a:t>ness</a:t>
            </a:r>
            <a:r>
              <a:rPr lang="en-US" sz="2000" dirty="0"/>
              <a:t>” from the developer</a:t>
            </a:r>
          </a:p>
          <a:p>
            <a:r>
              <a:rPr lang="en-US" sz="2000" dirty="0"/>
              <a:t>Utilize best practice layered grid service architecture</a:t>
            </a:r>
          </a:p>
          <a:p>
            <a:r>
              <a:rPr lang="en-US" sz="2000" dirty="0"/>
              <a:t>Integration with other core grid services and architecture components</a:t>
            </a:r>
          </a:p>
          <a:p>
            <a:pPr lvl="1"/>
            <a:r>
              <a:rPr lang="en-US" sz="1800" dirty="0"/>
              <a:t>GAARDS Security </a:t>
            </a:r>
            <a:r>
              <a:rPr lang="en-US" sz="1800" dirty="0" smtClean="0"/>
              <a:t>Infrastructure</a:t>
            </a:r>
          </a:p>
          <a:p>
            <a:pPr lvl="1"/>
            <a:r>
              <a:rPr lang="en-US" sz="1800" dirty="0"/>
              <a:t>Globus Index Service</a:t>
            </a:r>
          </a:p>
          <a:p>
            <a:pPr lvl="1"/>
            <a:r>
              <a:rPr lang="en-US" sz="1800" dirty="0"/>
              <a:t>Global Model </a:t>
            </a:r>
            <a:r>
              <a:rPr lang="en-US" sz="1800" dirty="0" smtClean="0"/>
              <a:t>Exchange</a:t>
            </a:r>
          </a:p>
          <a:p>
            <a:pPr lvl="1"/>
            <a:r>
              <a:rPr lang="en-US" sz="1800" dirty="0" smtClean="0"/>
              <a:t>Metadata Model Service</a:t>
            </a:r>
          </a:p>
          <a:p>
            <a:pPr lvl="1"/>
            <a:r>
              <a:rPr lang="en-US" sz="1800" dirty="0"/>
              <a:t>Cancer Data Standards Repository</a:t>
            </a:r>
          </a:p>
          <a:p>
            <a:r>
              <a:rPr lang="en-US" sz="2000" dirty="0"/>
              <a:t>Extension Framework for integrating with other architecture components</a:t>
            </a:r>
          </a:p>
          <a:p>
            <a:endParaRPr lang="en-US"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z="2600" b="0" dirty="0"/>
              <a:t>Introduce Features</a:t>
            </a:r>
          </a:p>
        </p:txBody>
      </p:sp>
      <p:sp>
        <p:nvSpPr>
          <p:cNvPr id="41987" name="Rectangle 3"/>
          <p:cNvSpPr>
            <a:spLocks noGrp="1" noChangeArrowheads="1"/>
          </p:cNvSpPr>
          <p:nvPr>
            <p:ph idx="1"/>
          </p:nvPr>
        </p:nvSpPr>
        <p:spPr>
          <a:xfrm>
            <a:off x="0" y="1295400"/>
            <a:ext cx="4572000" cy="4648200"/>
          </a:xfrm>
        </p:spPr>
        <p:txBody>
          <a:bodyPr/>
          <a:lstStyle/>
          <a:p>
            <a:pPr eaLnBrk="1" hangingPunct="1"/>
            <a:r>
              <a:rPr lang="en-US" sz="1800"/>
              <a:t>Supports modification of operations</a:t>
            </a:r>
          </a:p>
          <a:p>
            <a:pPr lvl="1" eaLnBrk="1" hangingPunct="1"/>
            <a:r>
              <a:rPr lang="en-US" sz="1600"/>
              <a:t>Adding operations</a:t>
            </a:r>
          </a:p>
          <a:p>
            <a:pPr lvl="1" eaLnBrk="1" hangingPunct="1"/>
            <a:r>
              <a:rPr lang="en-US" sz="1600"/>
              <a:t>Removing Operations</a:t>
            </a:r>
          </a:p>
          <a:p>
            <a:pPr lvl="1" eaLnBrk="1" hangingPunct="1"/>
            <a:r>
              <a:rPr lang="en-US" sz="1600"/>
              <a:t>Updating Operations</a:t>
            </a:r>
          </a:p>
          <a:p>
            <a:pPr lvl="1" eaLnBrk="1" hangingPunct="1"/>
            <a:r>
              <a:rPr lang="en-US" sz="1600"/>
              <a:t>Importing Operations</a:t>
            </a:r>
          </a:p>
          <a:p>
            <a:pPr eaLnBrk="1" hangingPunct="1"/>
            <a:r>
              <a:rPr lang="en-US" sz="1800"/>
              <a:t>Graphical Configuration</a:t>
            </a:r>
          </a:p>
          <a:p>
            <a:pPr lvl="1" eaLnBrk="1" hangingPunct="1"/>
            <a:r>
              <a:rPr lang="en-US" sz="1400"/>
              <a:t>Advertisement</a:t>
            </a:r>
          </a:p>
          <a:p>
            <a:pPr lvl="1" eaLnBrk="1" hangingPunct="1"/>
            <a:r>
              <a:rPr lang="en-US" sz="1400"/>
              <a:t>Security</a:t>
            </a:r>
          </a:p>
          <a:p>
            <a:pPr lvl="1" eaLnBrk="1" hangingPunct="1"/>
            <a:r>
              <a:rPr lang="en-US" sz="1400"/>
              <a:t>Service Metadata Specification</a:t>
            </a:r>
          </a:p>
          <a:p>
            <a:pPr lvl="1" eaLnBrk="1" hangingPunct="1"/>
            <a:r>
              <a:rPr lang="en-US" sz="1400"/>
              <a:t>Service Metadata Editing</a:t>
            </a:r>
          </a:p>
          <a:p>
            <a:pPr lvl="1" eaLnBrk="1" hangingPunct="1"/>
            <a:r>
              <a:rPr lang="en-US" sz="1400"/>
              <a:t>Service Configuration Properties</a:t>
            </a:r>
          </a:p>
          <a:p>
            <a:pPr eaLnBrk="1" hangingPunct="1"/>
            <a:r>
              <a:rPr lang="en-US" sz="1800"/>
              <a:t>Auto Generates Code for Service</a:t>
            </a:r>
          </a:p>
          <a:p>
            <a:pPr eaLnBrk="1" hangingPunct="1"/>
            <a:r>
              <a:rPr lang="en-US" sz="1800"/>
              <a:t>Auto generates a client API for service.</a:t>
            </a:r>
          </a:p>
          <a:p>
            <a:pPr eaLnBrk="1" hangingPunct="1"/>
            <a:r>
              <a:rPr lang="en-US" sz="1800"/>
              <a:t>Graphical Deployment of Service</a:t>
            </a:r>
          </a:p>
          <a:p>
            <a:pPr lvl="1" eaLnBrk="1" hangingPunct="1"/>
            <a:r>
              <a:rPr lang="en-US" sz="1400"/>
              <a:t>Globus</a:t>
            </a:r>
          </a:p>
          <a:p>
            <a:pPr lvl="1" eaLnBrk="1" hangingPunct="1"/>
            <a:r>
              <a:rPr lang="en-US" sz="1400"/>
              <a:t>Tomcat</a:t>
            </a:r>
          </a:p>
          <a:p>
            <a:pPr lvl="1" eaLnBrk="1" hangingPunct="1"/>
            <a:r>
              <a:rPr lang="en-US" sz="1400"/>
              <a:t>JBoss</a:t>
            </a:r>
          </a:p>
          <a:p>
            <a:pPr eaLnBrk="1" hangingPunct="1"/>
            <a:endParaRPr lang="en-US" sz="1800"/>
          </a:p>
          <a:p>
            <a:pPr lvl="1" eaLnBrk="1" hangingPunct="1"/>
            <a:endParaRPr lang="en-US" sz="800"/>
          </a:p>
        </p:txBody>
      </p:sp>
      <p:pic>
        <p:nvPicPr>
          <p:cNvPr id="41988" name="Picture 2"/>
          <p:cNvPicPr>
            <a:picLocks noChangeAspect="1" noChangeArrowheads="1"/>
          </p:cNvPicPr>
          <p:nvPr/>
        </p:nvPicPr>
        <p:blipFill>
          <a:blip r:embed="rId3"/>
          <a:srcRect/>
          <a:stretch>
            <a:fillRect/>
          </a:stretch>
        </p:blipFill>
        <p:spPr bwMode="auto">
          <a:xfrm>
            <a:off x="4138613" y="1879600"/>
            <a:ext cx="4929187" cy="3484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ea typeface="ＭＳ Ｐゴシック" pitchFamily="-65" charset="-128"/>
                <a:cs typeface="ＭＳ Ｐゴシック" pitchFamily="-65" charset="-128"/>
              </a:rPr>
              <a:t>Introduce Requirements</a:t>
            </a:r>
          </a:p>
        </p:txBody>
      </p:sp>
      <p:sp>
        <p:nvSpPr>
          <p:cNvPr id="24579" name="Rectangle 3"/>
          <p:cNvSpPr>
            <a:spLocks noGrp="1" noChangeArrowheads="1"/>
          </p:cNvSpPr>
          <p:nvPr>
            <p:ph idx="1"/>
          </p:nvPr>
        </p:nvSpPr>
        <p:spPr/>
        <p:txBody>
          <a:bodyPr/>
          <a:lstStyle/>
          <a:p>
            <a:r>
              <a:rPr lang="en-US" sz="2400" dirty="0">
                <a:ea typeface="ＭＳ Ｐゴシック" pitchFamily="-65" charset="-128"/>
                <a:cs typeface="ＭＳ Ｐゴシック" pitchFamily="-65" charset="-128"/>
              </a:rPr>
              <a:t>Utilize best practice layered grid service architecture</a:t>
            </a:r>
          </a:p>
          <a:p>
            <a:r>
              <a:rPr lang="en-US" sz="2400" dirty="0">
                <a:ea typeface="ＭＳ Ｐゴシック" pitchFamily="-65" charset="-128"/>
                <a:cs typeface="ＭＳ Ｐゴシック" pitchFamily="-65" charset="-128"/>
              </a:rPr>
              <a:t>Enable development of strongly-typed services</a:t>
            </a:r>
          </a:p>
          <a:p>
            <a:pPr lvl="1"/>
            <a:r>
              <a:rPr lang="en-US" sz="2000" dirty="0"/>
              <a:t>discovery and use of published data types</a:t>
            </a:r>
          </a:p>
          <a:p>
            <a:pPr lvl="1"/>
            <a:r>
              <a:rPr lang="en-US" sz="2000" dirty="0"/>
              <a:t>self describing services through use of metadata</a:t>
            </a:r>
          </a:p>
          <a:p>
            <a:pPr lvl="1"/>
            <a:r>
              <a:rPr lang="en-US" sz="2000" dirty="0"/>
              <a:t>advertisement and registration configuration with Index Service</a:t>
            </a:r>
          </a:p>
          <a:p>
            <a:r>
              <a:rPr lang="en-US" sz="2400" dirty="0">
                <a:ea typeface="ＭＳ Ｐゴシック" pitchFamily="-65" charset="-128"/>
                <a:cs typeface="ＭＳ Ｐゴシック" pitchFamily="-65" charset="-128"/>
              </a:rPr>
              <a:t>Generate meaningful object-oriented client APIs</a:t>
            </a:r>
          </a:p>
          <a:p>
            <a:r>
              <a:rPr lang="en-US" sz="2400" dirty="0">
                <a:ea typeface="ＭＳ Ｐゴシック" pitchFamily="-65" charset="-128"/>
                <a:cs typeface="ＭＳ Ｐゴシック" pitchFamily="-65" charset="-128"/>
              </a:rPr>
              <a:t>Customizable and extensible via the use of plug-ins </a:t>
            </a:r>
          </a:p>
          <a:p>
            <a:r>
              <a:rPr lang="en-US" sz="2400" dirty="0">
                <a:ea typeface="ＭＳ Ｐゴシック" pitchFamily="-65" charset="-128"/>
                <a:cs typeface="ＭＳ Ｐゴシック" pitchFamily="-65" charset="-128"/>
              </a:rPr>
              <a:t>Allow for implementation of secure services</a:t>
            </a:r>
          </a:p>
          <a:p>
            <a:pPr lvl="1"/>
            <a:r>
              <a:rPr lang="en-US" sz="2000" dirty="0"/>
              <a:t>provide customizable service-, method-, and resource- level security</a:t>
            </a:r>
          </a:p>
          <a:p>
            <a:endParaRPr lang="en-US" sz="2400" dirty="0">
              <a:ea typeface="ＭＳ Ｐゴシック" pitchFamily="-65" charset="-128"/>
              <a:cs typeface="ＭＳ Ｐゴシック" pitchFamily="-65" charset="-128"/>
            </a:endParaRPr>
          </a:p>
          <a:p>
            <a:endParaRPr lang="en-US" sz="2400" dirty="0">
              <a:ea typeface="ＭＳ Ｐゴシック" pitchFamily="-65" charset="-128"/>
              <a:cs typeface="ＭＳ Ｐゴシック" pitchFamily="-65" charset="-128"/>
            </a:endParaRPr>
          </a:p>
          <a:p>
            <a:endParaRPr lang="en-US" sz="2400" dirty="0">
              <a:ea typeface="ＭＳ Ｐゴシック" pitchFamily="-65" charset="-128"/>
              <a:cs typeface="ＭＳ Ｐゴシック" pitchFamily="-65"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fade">
                                      <p:cBhvr>
                                        <p:cTn id="7" dur="20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fade">
                                      <p:cBhvr>
                                        <p:cTn id="12" dur="2000"/>
                                        <p:tgtEl>
                                          <p:spTgt spid="2457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animEffect transition="in" filter="fade">
                                      <p:cBhvr>
                                        <p:cTn id="15" dur="2000"/>
                                        <p:tgtEl>
                                          <p:spTgt spid="2457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579">
                                            <p:txEl>
                                              <p:pRg st="3" end="3"/>
                                            </p:txEl>
                                          </p:spTgt>
                                        </p:tgtEl>
                                        <p:attrNameLst>
                                          <p:attrName>style.visibility</p:attrName>
                                        </p:attrNameLst>
                                      </p:cBhvr>
                                      <p:to>
                                        <p:strVal val="visible"/>
                                      </p:to>
                                    </p:set>
                                    <p:animEffect transition="in" filter="fade">
                                      <p:cBhvr>
                                        <p:cTn id="18" dur="2000"/>
                                        <p:tgtEl>
                                          <p:spTgt spid="2457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579">
                                            <p:txEl>
                                              <p:pRg st="4" end="4"/>
                                            </p:txEl>
                                          </p:spTgt>
                                        </p:tgtEl>
                                        <p:attrNameLst>
                                          <p:attrName>style.visibility</p:attrName>
                                        </p:attrNameLst>
                                      </p:cBhvr>
                                      <p:to>
                                        <p:strVal val="visible"/>
                                      </p:to>
                                    </p:set>
                                    <p:animEffect transition="in" filter="fade">
                                      <p:cBhvr>
                                        <p:cTn id="21" dur="2000"/>
                                        <p:tgtEl>
                                          <p:spTgt spid="2457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579">
                                            <p:txEl>
                                              <p:pRg st="5" end="5"/>
                                            </p:txEl>
                                          </p:spTgt>
                                        </p:tgtEl>
                                        <p:attrNameLst>
                                          <p:attrName>style.visibility</p:attrName>
                                        </p:attrNameLst>
                                      </p:cBhvr>
                                      <p:to>
                                        <p:strVal val="visible"/>
                                      </p:to>
                                    </p:set>
                                    <p:animEffect transition="in" filter="fade">
                                      <p:cBhvr>
                                        <p:cTn id="26" dur="2000"/>
                                        <p:tgtEl>
                                          <p:spTgt spid="2457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animEffect transition="in" filter="fade">
                                      <p:cBhvr>
                                        <p:cTn id="31" dur="2000"/>
                                        <p:tgtEl>
                                          <p:spTgt spid="24579">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579">
                                            <p:txEl>
                                              <p:pRg st="7" end="7"/>
                                            </p:txEl>
                                          </p:spTgt>
                                        </p:tgtEl>
                                        <p:attrNameLst>
                                          <p:attrName>style.visibility</p:attrName>
                                        </p:attrNameLst>
                                      </p:cBhvr>
                                      <p:to>
                                        <p:strVal val="visible"/>
                                      </p:to>
                                    </p:set>
                                    <p:animEffect transition="in" filter="fade">
                                      <p:cBhvr>
                                        <p:cTn id="36" dur="2000"/>
                                        <p:tgtEl>
                                          <p:spTgt spid="24579">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579">
                                            <p:txEl>
                                              <p:pRg st="8" end="8"/>
                                            </p:txEl>
                                          </p:spTgt>
                                        </p:tgtEl>
                                        <p:attrNameLst>
                                          <p:attrName>style.visibility</p:attrName>
                                        </p:attrNameLst>
                                      </p:cBhvr>
                                      <p:to>
                                        <p:strVal val="visible"/>
                                      </p:to>
                                    </p:set>
                                    <p:animEffect transition="in" filter="fade">
                                      <p:cBhvr>
                                        <p:cTn id="39" dur="20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a:ea typeface="ＭＳ Ｐゴシック" pitchFamily="-65" charset="-128"/>
                <a:cs typeface="ＭＳ Ｐゴシック" pitchFamily="-65" charset="-128"/>
              </a:rPr>
              <a:t>Service Layers</a:t>
            </a:r>
          </a:p>
        </p:txBody>
      </p:sp>
      <p:graphicFrame>
        <p:nvGraphicFramePr>
          <p:cNvPr id="28674" name="Object 2"/>
          <p:cNvGraphicFramePr>
            <a:graphicFrameLocks noChangeAspect="1"/>
          </p:cNvGraphicFramePr>
          <p:nvPr>
            <p:ph idx="1"/>
          </p:nvPr>
        </p:nvGraphicFramePr>
        <p:xfrm>
          <a:off x="660400" y="1590675"/>
          <a:ext cx="7935913" cy="4352925"/>
        </p:xfrm>
        <a:graphic>
          <a:graphicData uri="http://schemas.openxmlformats.org/presentationml/2006/ole">
            <p:oleObj spid="_x0000_s272386" name="Visio" r:id="rId4" imgW="5969000" imgH="3276600" progId="">
              <p:embed/>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dirty="0">
                <a:ea typeface="ＭＳ Ｐゴシック" pitchFamily="-65" charset="-128"/>
                <a:cs typeface="ＭＳ Ｐゴシック" pitchFamily="-65" charset="-128"/>
              </a:rPr>
              <a:t>Addressing</a:t>
            </a:r>
            <a:r>
              <a:rPr lang="en-US" dirty="0" smtClean="0">
                <a:ea typeface="ＭＳ Ｐゴシック" pitchFamily="-65" charset="-128"/>
                <a:cs typeface="ＭＳ Ｐゴシック" pitchFamily="-65" charset="-128"/>
              </a:rPr>
              <a:t> Strong </a:t>
            </a:r>
            <a:r>
              <a:rPr lang="en-US" dirty="0" smtClean="0"/>
              <a:t>T</a:t>
            </a:r>
            <a:r>
              <a:rPr lang="en-US" dirty="0" smtClean="0">
                <a:ea typeface="ＭＳ Ｐゴシック" pitchFamily="-65" charset="-128"/>
                <a:cs typeface="ＭＳ Ｐゴシック" pitchFamily="-65" charset="-128"/>
              </a:rPr>
              <a:t>yping</a:t>
            </a:r>
            <a:endParaRPr lang="en-US" dirty="0">
              <a:ea typeface="ＭＳ Ｐゴシック" pitchFamily="-65" charset="-128"/>
              <a:cs typeface="ＭＳ Ｐゴシック" pitchFamily="-65" charset="-128"/>
            </a:endParaRPr>
          </a:p>
        </p:txBody>
      </p:sp>
      <p:sp>
        <p:nvSpPr>
          <p:cNvPr id="30724" name="Rectangle 3"/>
          <p:cNvSpPr>
            <a:spLocks noGrp="1" noChangeArrowheads="1"/>
          </p:cNvSpPr>
          <p:nvPr>
            <p:ph type="body" sz="half" idx="1"/>
          </p:nvPr>
        </p:nvSpPr>
        <p:spPr>
          <a:xfrm>
            <a:off x="228600" y="1371600"/>
            <a:ext cx="4152900" cy="4953000"/>
          </a:xfrm>
        </p:spPr>
        <p:txBody>
          <a:bodyPr/>
          <a:lstStyle/>
          <a:p>
            <a:pPr eaLnBrk="1" hangingPunct="1">
              <a:lnSpc>
                <a:spcPct val="80000"/>
              </a:lnSpc>
              <a:buNone/>
            </a:pPr>
            <a:endParaRPr lang="en-US" sz="1800" dirty="0" smtClean="0">
              <a:ea typeface="ＭＳ Ｐゴシック" pitchFamily="-65" charset="-128"/>
              <a:cs typeface="ＭＳ Ｐゴシック" pitchFamily="-65" charset="-128"/>
            </a:endParaRPr>
          </a:p>
          <a:p>
            <a:pPr eaLnBrk="1" hangingPunct="1">
              <a:lnSpc>
                <a:spcPct val="80000"/>
              </a:lnSpc>
              <a:buFontTx/>
              <a:buNone/>
            </a:pPr>
            <a:r>
              <a:rPr lang="en-US" sz="1800" dirty="0" smtClean="0">
                <a:ea typeface="ＭＳ Ｐゴシック" pitchFamily="-65" charset="-128"/>
                <a:cs typeface="ＭＳ Ｐゴシック" pitchFamily="-65" charset="-128"/>
              </a:rPr>
              <a:t>Strongly </a:t>
            </a:r>
            <a:r>
              <a:rPr lang="en-US" sz="1800" dirty="0">
                <a:ea typeface="ＭＳ Ｐゴシック" pitchFamily="-65" charset="-128"/>
                <a:cs typeface="ＭＳ Ｐゴシック" pitchFamily="-65" charset="-128"/>
              </a:rPr>
              <a:t>typed interfaces:</a:t>
            </a:r>
          </a:p>
          <a:p>
            <a:pPr eaLnBrk="1" hangingPunct="1">
              <a:lnSpc>
                <a:spcPct val="80000"/>
              </a:lnSpc>
            </a:pPr>
            <a:r>
              <a:rPr lang="en-US" sz="1600" b="0" dirty="0">
                <a:ea typeface="ＭＳ Ｐゴシック" pitchFamily="-65" charset="-128"/>
                <a:cs typeface="ＭＳ Ｐゴシック" pitchFamily="-65" charset="-128"/>
              </a:rPr>
              <a:t>I</a:t>
            </a:r>
            <a:r>
              <a:rPr lang="en-US" sz="1800" b="0" dirty="0">
                <a:ea typeface="ＭＳ Ｐゴシック" pitchFamily="-65" charset="-128"/>
                <a:cs typeface="ＭＳ Ｐゴシック" pitchFamily="-65" charset="-128"/>
              </a:rPr>
              <a:t>ntroduce enables schema extraction from a GME or any other data model registry service so that the </a:t>
            </a:r>
            <a:r>
              <a:rPr lang="en-US" sz="1800" b="0" dirty="0" err="1">
                <a:ea typeface="ＭＳ Ｐゴシック" pitchFamily="-65" charset="-128"/>
                <a:cs typeface="ＭＳ Ｐゴシック" pitchFamily="-65" charset="-128"/>
              </a:rPr>
              <a:t>wsdl</a:t>
            </a:r>
            <a:r>
              <a:rPr lang="en-US" sz="1800" b="0" dirty="0">
                <a:ea typeface="ＭＳ Ｐゴシック" pitchFamily="-65" charset="-128"/>
                <a:cs typeface="ＭＳ Ｐゴシック" pitchFamily="-65" charset="-128"/>
              </a:rPr>
              <a:t>, beans, and service metadata can be automatically populated and the service will be using strongly typed with publicly accessible data types. </a:t>
            </a:r>
          </a:p>
          <a:p>
            <a:pPr eaLnBrk="1" hangingPunct="1">
              <a:lnSpc>
                <a:spcPct val="80000"/>
              </a:lnSpc>
            </a:pPr>
            <a:r>
              <a:rPr lang="en-US" sz="1800" b="0" dirty="0">
                <a:ea typeface="ＭＳ Ｐゴシック" pitchFamily="-65" charset="-128"/>
                <a:cs typeface="ＭＳ Ｐゴシック" pitchFamily="-65" charset="-128"/>
              </a:rPr>
              <a:t>Data model schema, and any referenced schemas, are extracted and placed in the schema directory of the services build skeleton and imported into the services WSDL.</a:t>
            </a:r>
          </a:p>
          <a:p>
            <a:pPr lvl="1" eaLnBrk="1" hangingPunct="1">
              <a:lnSpc>
                <a:spcPct val="80000"/>
              </a:lnSpc>
            </a:pPr>
            <a:r>
              <a:rPr lang="en-US" sz="1800" dirty="0"/>
              <a:t>types can be used at service build time to automatically generate the objects and create strongly-typed grid service interfaces</a:t>
            </a:r>
          </a:p>
          <a:p>
            <a:pPr eaLnBrk="1" hangingPunct="1">
              <a:lnSpc>
                <a:spcPct val="80000"/>
              </a:lnSpc>
              <a:buFontTx/>
              <a:buNone/>
            </a:pPr>
            <a:endParaRPr lang="en-US" sz="1800" dirty="0">
              <a:ea typeface="ＭＳ Ｐゴシック" pitchFamily="-65" charset="-128"/>
              <a:cs typeface="ＭＳ Ｐゴシック" pitchFamily="-65" charset="-128"/>
            </a:endParaRPr>
          </a:p>
        </p:txBody>
      </p:sp>
      <p:graphicFrame>
        <p:nvGraphicFramePr>
          <p:cNvPr id="30722" name="Object 4"/>
          <p:cNvGraphicFramePr>
            <a:graphicFrameLocks noChangeAspect="1"/>
          </p:cNvGraphicFramePr>
          <p:nvPr>
            <p:ph sz="half" idx="2"/>
          </p:nvPr>
        </p:nvGraphicFramePr>
        <p:xfrm>
          <a:off x="4310063" y="1946275"/>
          <a:ext cx="4681537" cy="3465513"/>
        </p:xfrm>
        <a:graphic>
          <a:graphicData uri="http://schemas.openxmlformats.org/presentationml/2006/ole">
            <p:oleObj spid="_x0000_s275458" name="Visio" r:id="rId4" imgW="5943600" imgH="4394200" progId="">
              <p:embed/>
            </p:oleObj>
          </a:graphicData>
        </a:graphic>
      </p:graphicFrame>
      <p:sp>
        <p:nvSpPr>
          <p:cNvPr id="30725" name="Rectangle 3"/>
          <p:cNvSpPr txBox="1">
            <a:spLocks noChangeArrowheads="1"/>
          </p:cNvSpPr>
          <p:nvPr/>
        </p:nvSpPr>
        <p:spPr bwMode="auto">
          <a:xfrm>
            <a:off x="5462588" y="5557838"/>
            <a:ext cx="2425700" cy="414337"/>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a:solidFill>
                  <a:srgbClr val="5F5F5F"/>
                </a:solidFill>
              </a:rPr>
              <a:t>Example from caGrid</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dirty="0">
                <a:ea typeface="ＭＳ Ｐゴシック" pitchFamily="-65" charset="-128"/>
                <a:cs typeface="ＭＳ Ｐゴシック" pitchFamily="-65" charset="-128"/>
              </a:rPr>
              <a:t>Addressing</a:t>
            </a:r>
            <a:r>
              <a:rPr lang="en-US" dirty="0" smtClean="0">
                <a:ea typeface="ＭＳ Ｐゴシック" pitchFamily="-65" charset="-128"/>
                <a:cs typeface="ＭＳ Ｐゴシック" pitchFamily="-65" charset="-128"/>
              </a:rPr>
              <a:t> Service Registration</a:t>
            </a:r>
            <a:endParaRPr lang="en-US" dirty="0">
              <a:ea typeface="ＭＳ Ｐゴシック" pitchFamily="-65" charset="-128"/>
              <a:cs typeface="ＭＳ Ｐゴシック" pitchFamily="-65" charset="-128"/>
            </a:endParaRPr>
          </a:p>
        </p:txBody>
      </p:sp>
      <p:sp>
        <p:nvSpPr>
          <p:cNvPr id="34820" name="Rectangle 3"/>
          <p:cNvSpPr>
            <a:spLocks noGrp="1" noChangeArrowheads="1"/>
          </p:cNvSpPr>
          <p:nvPr>
            <p:ph type="body" sz="half" idx="1"/>
          </p:nvPr>
        </p:nvSpPr>
        <p:spPr/>
        <p:txBody>
          <a:bodyPr/>
          <a:lstStyle/>
          <a:p>
            <a:pPr eaLnBrk="1" hangingPunct="1"/>
            <a:r>
              <a:rPr lang="en-US" sz="2400">
                <a:ea typeface="ＭＳ Ｐゴシック" pitchFamily="-65" charset="-128"/>
                <a:cs typeface="ＭＳ Ｐゴシック" pitchFamily="-65" charset="-128"/>
              </a:rPr>
              <a:t>Index Service Registration</a:t>
            </a:r>
          </a:p>
          <a:p>
            <a:pPr lvl="1" eaLnBrk="1" hangingPunct="1"/>
            <a:r>
              <a:rPr lang="en-US" sz="2000"/>
              <a:t>Leverage Globus MDS in order to configure properties on the base resource of the service to be published to an MDS based Index Service.</a:t>
            </a:r>
          </a:p>
          <a:p>
            <a:pPr lvl="1" eaLnBrk="1" hangingPunct="1"/>
            <a:r>
              <a:rPr lang="en-US" sz="2000"/>
              <a:t>Provide configuration options for registration of static and dynamic service metadata which can then be used at runtime for service discovery.</a:t>
            </a:r>
          </a:p>
          <a:p>
            <a:pPr lvl="1" eaLnBrk="1" hangingPunct="1"/>
            <a:endParaRPr lang="en-US" sz="2000"/>
          </a:p>
          <a:p>
            <a:pPr lvl="1" eaLnBrk="1" hangingPunct="1"/>
            <a:endParaRPr lang="en-US" sz="2000"/>
          </a:p>
          <a:p>
            <a:pPr eaLnBrk="1" hangingPunct="1"/>
            <a:endParaRPr lang="en-US" sz="2400">
              <a:ea typeface="ＭＳ Ｐゴシック" pitchFamily="-65" charset="-128"/>
              <a:cs typeface="ＭＳ Ｐゴシック" pitchFamily="-65" charset="-128"/>
            </a:endParaRPr>
          </a:p>
        </p:txBody>
      </p:sp>
      <p:graphicFrame>
        <p:nvGraphicFramePr>
          <p:cNvPr id="34818" name="Object 4"/>
          <p:cNvGraphicFramePr>
            <a:graphicFrameLocks noChangeAspect="1"/>
          </p:cNvGraphicFramePr>
          <p:nvPr>
            <p:ph sz="half" idx="2"/>
          </p:nvPr>
        </p:nvGraphicFramePr>
        <p:xfrm>
          <a:off x="4648200" y="2368550"/>
          <a:ext cx="4038600" cy="2957513"/>
        </p:xfrm>
        <a:graphic>
          <a:graphicData uri="http://schemas.openxmlformats.org/presentationml/2006/ole">
            <p:oleObj spid="_x0000_s277506" name="Visio" r:id="rId4" imgW="6400800" imgH="3975100" progId="">
              <p:embed/>
            </p:oleObj>
          </a:graphicData>
        </a:graphic>
      </p:graphicFrame>
      <p:sp>
        <p:nvSpPr>
          <p:cNvPr id="34821" name="Rectangle 3"/>
          <p:cNvSpPr txBox="1">
            <a:spLocks noChangeArrowheads="1"/>
          </p:cNvSpPr>
          <p:nvPr/>
        </p:nvSpPr>
        <p:spPr bwMode="auto">
          <a:xfrm>
            <a:off x="5470525" y="5341938"/>
            <a:ext cx="2425700" cy="415925"/>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pPr>
            <a:r>
              <a:rPr lang="en-US">
                <a:solidFill>
                  <a:srgbClr val="5F5F5F"/>
                </a:solidFill>
              </a:rPr>
              <a:t>Example from caGrid</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8914" name="Picture 8"/>
          <p:cNvPicPr>
            <a:picLocks noChangeAspect="1"/>
          </p:cNvPicPr>
          <p:nvPr/>
        </p:nvPicPr>
        <p:blipFill>
          <a:blip r:embed="rId3"/>
          <a:srcRect/>
          <a:stretch>
            <a:fillRect/>
          </a:stretch>
        </p:blipFill>
        <p:spPr bwMode="auto">
          <a:xfrm>
            <a:off x="990600" y="1219200"/>
            <a:ext cx="7953375" cy="4737100"/>
          </a:xfrm>
          <a:prstGeom prst="rect">
            <a:avLst/>
          </a:prstGeom>
          <a:noFill/>
          <a:ln w="9525">
            <a:noFill/>
            <a:miter lim="800000"/>
            <a:headEnd/>
            <a:tailEnd/>
          </a:ln>
        </p:spPr>
      </p:pic>
      <p:sp>
        <p:nvSpPr>
          <p:cNvPr id="38915" name="Rectangle 2"/>
          <p:cNvSpPr>
            <a:spLocks noGrp="1" noChangeArrowheads="1"/>
          </p:cNvSpPr>
          <p:nvPr>
            <p:ph type="title"/>
          </p:nvPr>
        </p:nvSpPr>
        <p:spPr/>
        <p:txBody>
          <a:bodyPr/>
          <a:lstStyle/>
          <a:p>
            <a:pPr eaLnBrk="1" hangingPunct="1"/>
            <a:r>
              <a:rPr lang="en-US" dirty="0">
                <a:ea typeface="ＭＳ Ｐゴシック" pitchFamily="-65" charset="-128"/>
                <a:cs typeface="ＭＳ Ｐゴシック" pitchFamily="-65" charset="-128"/>
              </a:rPr>
              <a:t>Addressing</a:t>
            </a:r>
            <a:r>
              <a:rPr lang="en-US" dirty="0" smtClean="0">
                <a:ea typeface="ＭＳ Ｐゴシック" pitchFamily="-65" charset="-128"/>
                <a:cs typeface="ＭＳ Ｐゴシック" pitchFamily="-65" charset="-128"/>
              </a:rPr>
              <a:t> Configurable Security</a:t>
            </a:r>
            <a:endParaRPr lang="en-US" dirty="0">
              <a:ea typeface="ＭＳ Ｐゴシック" pitchFamily="-65" charset="-128"/>
              <a:cs typeface="ＭＳ Ｐゴシック" pitchFamily="-65" charset="-128"/>
            </a:endParaRPr>
          </a:p>
        </p:txBody>
      </p:sp>
      <p:sp>
        <p:nvSpPr>
          <p:cNvPr id="38916" name="Rectangle 3"/>
          <p:cNvSpPr>
            <a:spLocks noGrp="1" noChangeArrowheads="1"/>
          </p:cNvSpPr>
          <p:nvPr>
            <p:ph type="body" sz="half" idx="1"/>
          </p:nvPr>
        </p:nvSpPr>
        <p:spPr>
          <a:xfrm>
            <a:off x="152400" y="3581400"/>
            <a:ext cx="5334000" cy="3124200"/>
          </a:xfrm>
        </p:spPr>
        <p:txBody>
          <a:bodyPr/>
          <a:lstStyle/>
          <a:p>
            <a:pPr eaLnBrk="1" hangingPunct="1">
              <a:lnSpc>
                <a:spcPct val="80000"/>
              </a:lnSpc>
            </a:pPr>
            <a:r>
              <a:rPr lang="en-US" sz="1600" dirty="0">
                <a:ea typeface="ＭＳ Ｐゴシック" pitchFamily="-65" charset="-128"/>
                <a:cs typeface="ＭＳ Ｐゴシック" pitchFamily="-65" charset="-128"/>
              </a:rPr>
              <a:t>Security:</a:t>
            </a:r>
          </a:p>
          <a:p>
            <a:pPr lvl="1" eaLnBrk="1" hangingPunct="1">
              <a:lnSpc>
                <a:spcPct val="80000"/>
              </a:lnSpc>
            </a:pPr>
            <a:r>
              <a:rPr lang="en-US" sz="1400" dirty="0"/>
              <a:t>Enable configuration for each service and for each method in a </a:t>
            </a:r>
            <a:r>
              <a:rPr lang="en-US" sz="1400" dirty="0" smtClean="0"/>
              <a:t>service so the client can utilize this metadata to configure itself for connecting to the service.</a:t>
            </a:r>
            <a:endParaRPr lang="en-US" sz="1400" dirty="0"/>
          </a:p>
          <a:p>
            <a:pPr lvl="1" eaLnBrk="1" hangingPunct="1">
              <a:lnSpc>
                <a:spcPct val="80000"/>
              </a:lnSpc>
            </a:pPr>
            <a:r>
              <a:rPr lang="en-US" sz="1400" dirty="0"/>
              <a:t>Support complete GSI security configuration for authentication and support for an authorization plug-in framework.</a:t>
            </a:r>
          </a:p>
          <a:p>
            <a:pPr lvl="1" eaLnBrk="1" hangingPunct="1">
              <a:lnSpc>
                <a:spcPct val="80000"/>
              </a:lnSpc>
            </a:pPr>
            <a:r>
              <a:rPr lang="en-US" sz="1400" dirty="0"/>
              <a:t>Require service security metadata to be available anonymously via the grid service interface (</a:t>
            </a:r>
            <a:r>
              <a:rPr lang="en-US" sz="1400" i="1" dirty="0" err="1"/>
              <a:t>getServiceSecurityMetadata</a:t>
            </a:r>
            <a:r>
              <a:rPr lang="en-US" sz="1400" i="1" dirty="0"/>
              <a:t>())</a:t>
            </a:r>
            <a:r>
              <a:rPr lang="en-US" sz="1400" dirty="0"/>
              <a:t> or the grid service’s resource properties</a:t>
            </a:r>
            <a:r>
              <a:rPr lang="en-US" sz="1400" dirty="0" smtClean="0"/>
              <a:t>.</a:t>
            </a:r>
          </a:p>
          <a:p>
            <a:pPr lvl="1" eaLnBrk="1" hangingPunct="1">
              <a:lnSpc>
                <a:spcPct val="80000"/>
              </a:lnSpc>
            </a:pPr>
            <a:r>
              <a:rPr lang="en-US" sz="1400" dirty="0" smtClean="0"/>
              <a:t>Introduce generated clients will automatically retrieve this metadata and use it to configure the client before making a call to the service.</a:t>
            </a:r>
            <a:endParaRPr lang="en-US" sz="1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prep work</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Service Overview</a:t>
            </a:r>
            <a:endParaRPr lang="en-US" dirty="0"/>
          </a:p>
        </p:txBody>
      </p:sp>
      <p:sp>
        <p:nvSpPr>
          <p:cNvPr id="3" name="Content Placeholder 2"/>
          <p:cNvSpPr>
            <a:spLocks noGrp="1"/>
          </p:cNvSpPr>
          <p:nvPr>
            <p:ph idx="1"/>
          </p:nvPr>
        </p:nvSpPr>
        <p:spPr/>
        <p:txBody>
          <a:bodyPr/>
          <a:lstStyle/>
          <a:p>
            <a:r>
              <a:rPr lang="en-US" b="0" dirty="0" err="1" smtClean="0"/>
              <a:t>caGrid</a:t>
            </a:r>
            <a:r>
              <a:rPr lang="en-US" b="0" dirty="0" smtClean="0"/>
              <a:t> Analytical Services provide the ability to process, transform, and analyze the data exposed by a Data Service</a:t>
            </a:r>
          </a:p>
          <a:p>
            <a:endParaRPr lang="en-US" b="0" dirty="0" smtClean="0"/>
          </a:p>
          <a:p>
            <a:r>
              <a:rPr lang="en-US" b="0" dirty="0" smtClean="0"/>
              <a:t>The analytical services, just as the data services, will take in and return strongly typed and semantically harmonized data types</a:t>
            </a:r>
          </a:p>
          <a:p>
            <a:endParaRPr lang="en-US" b="0" dirty="0" smtClean="0"/>
          </a:p>
          <a:p>
            <a:pPr eaLnBrk="1" hangingPunct="1"/>
            <a:r>
              <a:rPr lang="en-US" b="0" dirty="0" smtClean="0"/>
              <a:t>Graphical Development tool, implemented as an extension to the Introduce Toolkit, is used to create all Grid services</a:t>
            </a:r>
          </a:p>
          <a:p>
            <a:pPr lvl="1" eaLnBrk="1" hangingPunct="1"/>
            <a:r>
              <a:rPr lang="en-US" dirty="0" smtClean="0"/>
              <a:t>Introduce creates the service skeleton (shell) that you as a developer implement</a:t>
            </a:r>
          </a:p>
          <a:p>
            <a:pPr lvl="1" eaLnBrk="1" hangingPunct="1"/>
            <a:r>
              <a:rPr lang="en-US" dirty="0" smtClean="0"/>
              <a:t>Graphically define types used in the service, create service operations, add service contexts, utilize Introduce service extensions, and more</a:t>
            </a:r>
          </a:p>
          <a:p>
            <a:pPr lvl="1" eaLnBrk="1" hangingPunct="1"/>
            <a:endParaRPr lang="en-US"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Title 1"/>
          <p:cNvSpPr>
            <a:spLocks noGrp="1"/>
          </p:cNvSpPr>
          <p:nvPr>
            <p:ph type="title"/>
          </p:nvPr>
        </p:nvSpPr>
        <p:spPr>
          <a:xfrm>
            <a:off x="228600" y="152400"/>
            <a:ext cx="6934200" cy="792163"/>
          </a:xfrm>
        </p:spPr>
        <p:txBody>
          <a:bodyPr/>
          <a:lstStyle/>
          <a:p>
            <a:r>
              <a:rPr lang="en-US" dirty="0" smtClean="0">
                <a:ea typeface="ＭＳ Ｐゴシック" pitchFamily="-65" charset="-128"/>
                <a:cs typeface="ＭＳ Ｐゴシック" pitchFamily="-65" charset="-128"/>
              </a:rPr>
              <a:t>Service Contexts</a:t>
            </a:r>
          </a:p>
        </p:txBody>
      </p:sp>
      <p:sp>
        <p:nvSpPr>
          <p:cNvPr id="84995" name="Text Placeholder 5"/>
          <p:cNvSpPr>
            <a:spLocks noGrp="1"/>
          </p:cNvSpPr>
          <p:nvPr>
            <p:ph type="body" sz="half" idx="1"/>
          </p:nvPr>
        </p:nvSpPr>
        <p:spPr>
          <a:xfrm>
            <a:off x="457200" y="1600200"/>
            <a:ext cx="7772400" cy="4495800"/>
          </a:xfrm>
        </p:spPr>
        <p:txBody>
          <a:bodyPr/>
          <a:lstStyle/>
          <a:p>
            <a:pPr>
              <a:buFont typeface="Arial"/>
              <a:buChar char="•"/>
            </a:pPr>
            <a:r>
              <a:rPr lang="en-US" sz="2800" b="0" dirty="0" smtClean="0">
                <a:ea typeface="ＭＳ Ｐゴシック" pitchFamily="-65" charset="-128"/>
                <a:cs typeface="ＭＳ Ｐゴシック" pitchFamily="-65" charset="-128"/>
              </a:rPr>
              <a:t>A service context is </a:t>
            </a:r>
            <a:r>
              <a:rPr lang="en-US" sz="2800" b="0" dirty="0" smtClean="0"/>
              <a:t>a service, same as the primary (main) service</a:t>
            </a:r>
            <a:endParaRPr lang="en-US" sz="2800" b="0" dirty="0" smtClean="0"/>
          </a:p>
          <a:p>
            <a:pPr>
              <a:buFont typeface="Arial"/>
              <a:buChar char="•"/>
            </a:pPr>
            <a:r>
              <a:rPr lang="en-US" sz="2800" b="0" dirty="0" smtClean="0"/>
              <a:t>Each </a:t>
            </a:r>
            <a:r>
              <a:rPr lang="en-US" sz="2800" b="0" dirty="0" smtClean="0"/>
              <a:t>service context has an associated resource that holds data for the context</a:t>
            </a:r>
          </a:p>
          <a:p>
            <a:pPr>
              <a:buFont typeface="Arial"/>
              <a:buChar char="•"/>
            </a:pPr>
            <a:r>
              <a:rPr lang="en-US" sz="2800" b="0" dirty="0" smtClean="0">
                <a:ea typeface="ＭＳ Ｐゴシック" pitchFamily="-65" charset="-128"/>
                <a:cs typeface="ＭＳ Ｐゴシック" pitchFamily="-65" charset="-128"/>
              </a:rPr>
              <a:t>Each context is typically conceptually tied to an owner of that context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EndpointReference.png"/>
          <p:cNvPicPr>
            <a:picLocks noChangeAspect="1"/>
          </p:cNvPicPr>
          <p:nvPr/>
        </p:nvPicPr>
        <p:blipFill>
          <a:blip r:embed="rId2"/>
          <a:stretch>
            <a:fillRect/>
          </a:stretch>
        </p:blipFill>
        <p:spPr>
          <a:xfrm>
            <a:off x="1295400" y="2950568"/>
            <a:ext cx="6781800" cy="2078632"/>
          </a:xfrm>
          <a:prstGeom prst="rect">
            <a:avLst/>
          </a:prstGeom>
        </p:spPr>
      </p:pic>
      <p:sp>
        <p:nvSpPr>
          <p:cNvPr id="88066" name="Title 1"/>
          <p:cNvSpPr>
            <a:spLocks noGrp="1"/>
          </p:cNvSpPr>
          <p:nvPr>
            <p:ph type="title"/>
          </p:nvPr>
        </p:nvSpPr>
        <p:spPr>
          <a:xfrm>
            <a:off x="228600" y="152400"/>
            <a:ext cx="6934200" cy="792163"/>
          </a:xfrm>
        </p:spPr>
        <p:txBody>
          <a:bodyPr/>
          <a:lstStyle/>
          <a:p>
            <a:r>
              <a:rPr lang="en-US" smtClean="0">
                <a:ea typeface="ＭＳ Ｐゴシック" pitchFamily="-65" charset="-128"/>
                <a:cs typeface="ＭＳ Ｐゴシック" pitchFamily="-65" charset="-128"/>
              </a:rPr>
              <a:t>Stateful Web Services</a:t>
            </a:r>
          </a:p>
        </p:txBody>
      </p:sp>
      <p:sp>
        <p:nvSpPr>
          <p:cNvPr id="88067" name="Text Placeholder 5"/>
          <p:cNvSpPr>
            <a:spLocks noGrp="1"/>
          </p:cNvSpPr>
          <p:nvPr>
            <p:ph type="body" sz="half" idx="1"/>
          </p:nvPr>
        </p:nvSpPr>
        <p:spPr>
          <a:xfrm>
            <a:off x="457200" y="1295401"/>
            <a:ext cx="8305800" cy="1676400"/>
          </a:xfrm>
        </p:spPr>
        <p:txBody>
          <a:bodyPr/>
          <a:lstStyle/>
          <a:p>
            <a:pPr marL="0" indent="0">
              <a:buFontTx/>
              <a:buNone/>
            </a:pPr>
            <a:r>
              <a:rPr lang="en-US" sz="2000" b="0" dirty="0" smtClean="0">
                <a:ea typeface="ＭＳ Ｐゴシック" pitchFamily="-65" charset="-128"/>
                <a:cs typeface="ＭＳ Ｐゴシック" pitchFamily="-65" charset="-128"/>
              </a:rPr>
              <a:t>A resource holds state. The context provides operations that typically act on that state. The client uniquely identifies the context and associated resource they would like to act on by using an EPR when connecting to the service.</a:t>
            </a:r>
            <a:r>
              <a:rPr lang="en-US" sz="2000" b="0" dirty="0" smtClean="0"/>
              <a:t> </a:t>
            </a:r>
            <a:r>
              <a:rPr lang="en-US" sz="2000" b="0" dirty="0" smtClean="0">
                <a:ea typeface="ＭＳ Ｐゴシック" pitchFamily="-65" charset="-128"/>
                <a:cs typeface="ＭＳ Ｐゴシック" pitchFamily="-65" charset="-128"/>
              </a:rPr>
              <a:t>The EPR contains the information for locating the service as well as the id for the resource.</a:t>
            </a:r>
          </a:p>
        </p:txBody>
      </p:sp>
      <p:pic>
        <p:nvPicPr>
          <p:cNvPr id="88068" name="Picture 5" descr="Picture 9.png"/>
          <p:cNvPicPr>
            <a:picLocks noChangeAspect="1"/>
          </p:cNvPicPr>
          <p:nvPr/>
        </p:nvPicPr>
        <p:blipFill>
          <a:blip r:embed="rId3"/>
          <a:srcRect/>
          <a:stretch>
            <a:fillRect/>
          </a:stretch>
        </p:blipFill>
        <p:spPr bwMode="auto">
          <a:xfrm>
            <a:off x="1371600" y="5203825"/>
            <a:ext cx="6586537" cy="1349375"/>
          </a:xfrm>
          <a:prstGeom prst="rect">
            <a:avLst/>
          </a:prstGeom>
          <a:noFill/>
          <a:ln w="9525">
            <a:noFill/>
            <a:miter lim="800000"/>
            <a:headEnd/>
            <a:tailEnd/>
          </a:ln>
        </p:spPr>
      </p:pic>
      <p:sp>
        <p:nvSpPr>
          <p:cNvPr id="7" name="Rectangle 6"/>
          <p:cNvSpPr/>
          <p:nvPr/>
        </p:nvSpPr>
        <p:spPr>
          <a:xfrm>
            <a:off x="7315200" y="5029200"/>
            <a:ext cx="381000" cy="166688"/>
          </a:xfrm>
          <a:prstGeom prst="rect">
            <a:avLst/>
          </a:prstGeom>
          <a:solidFill>
            <a:srgbClr val="FF0000">
              <a:alpha val="31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6934200" cy="792162"/>
          </a:xfrm>
        </p:spPr>
        <p:txBody>
          <a:bodyPr/>
          <a:lstStyle/>
          <a:p>
            <a:r>
              <a:rPr lang="en-US" dirty="0" smtClean="0"/>
              <a:t>Features of Service Contexts</a:t>
            </a:r>
            <a:endParaRPr lang="en-US" dirty="0"/>
          </a:p>
        </p:txBody>
      </p:sp>
      <p:sp>
        <p:nvSpPr>
          <p:cNvPr id="3" name="Text Placeholder 2"/>
          <p:cNvSpPr>
            <a:spLocks noGrp="1"/>
          </p:cNvSpPr>
          <p:nvPr>
            <p:ph type="body" sz="half" idx="1"/>
          </p:nvPr>
        </p:nvSpPr>
        <p:spPr>
          <a:xfrm>
            <a:off x="457200" y="1295400"/>
            <a:ext cx="8382000" cy="4800600"/>
          </a:xfrm>
        </p:spPr>
        <p:txBody>
          <a:bodyPr/>
          <a:lstStyle/>
          <a:p>
            <a:r>
              <a:rPr lang="en-US" b="0" dirty="0" smtClean="0"/>
              <a:t>A service context is the name for every service developed within one introduce, with the exception of the first (main) service.</a:t>
            </a:r>
          </a:p>
          <a:p>
            <a:r>
              <a:rPr lang="en-US" b="0" dirty="0" smtClean="0"/>
              <a:t>Service contexts share the service configuration i.e. service properties of the primary service.</a:t>
            </a:r>
          </a:p>
          <a:p>
            <a:r>
              <a:rPr lang="en-US" b="0" dirty="0" smtClean="0"/>
              <a:t>Service contexts know how to access every other service context and the primary service resource home in order to factory new resources, find resources, and get the currently addressed resource.</a:t>
            </a:r>
          </a:p>
          <a:p>
            <a:r>
              <a:rPr lang="en-US" b="0" dirty="0" smtClean="0"/>
              <a:t>Service contexts will each independently register with index service using the same configuration as the primary service.</a:t>
            </a:r>
          </a:p>
          <a:p>
            <a:r>
              <a:rPr lang="en-US" b="0" dirty="0" smtClean="0"/>
              <a:t>Service contexts do have resource properties just like every other service and have operations just like every other service.</a:t>
            </a:r>
          </a:p>
          <a:p>
            <a:r>
              <a:rPr lang="en-US" b="0" dirty="0" smtClean="0"/>
              <a:t>Service contexts all have there own unique endpoints and to the outside world are unique web services indistinguishable from the fact they were developed and bundled together.</a:t>
            </a:r>
          </a:p>
          <a:p>
            <a:r>
              <a:rPr lang="en-US" b="0" dirty="0" smtClean="0"/>
              <a:t>Service contexts are all deployed together with the primary service to the grid service container.</a:t>
            </a:r>
            <a:endParaRPr lang="en-US" b="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dirty="0"/>
              <a:t>GAARDS Overview</a:t>
            </a:r>
          </a:p>
        </p:txBody>
      </p:sp>
      <p:sp>
        <p:nvSpPr>
          <p:cNvPr id="53251" name="Rectangle 3"/>
          <p:cNvSpPr>
            <a:spLocks noGrp="1" noChangeArrowheads="1"/>
          </p:cNvSpPr>
          <p:nvPr>
            <p:ph idx="1"/>
          </p:nvPr>
        </p:nvSpPr>
        <p:spPr/>
        <p:txBody>
          <a:bodyPr/>
          <a:lstStyle/>
          <a:p>
            <a:pPr eaLnBrk="1" hangingPunct="1"/>
            <a:r>
              <a:rPr lang="en-US" sz="1800" b="0" dirty="0">
                <a:latin typeface="Tahoma" pitchFamily="-108" charset="0"/>
              </a:rPr>
              <a:t>Grid Authentication and Authorization with Reliably Distributed Services (GAARDS)</a:t>
            </a:r>
          </a:p>
          <a:p>
            <a:pPr lvl="1" eaLnBrk="1" hangingPunct="1"/>
            <a:r>
              <a:rPr lang="en-US" sz="1800" dirty="0">
                <a:solidFill>
                  <a:srgbClr val="000000"/>
                </a:solidFill>
                <a:latin typeface="Tahoma" pitchFamily="-108" charset="0"/>
              </a:rPr>
              <a:t>GAARDS provides services and tools for the administration and enforcement of security policy in an enterprise Grid.  </a:t>
            </a:r>
          </a:p>
          <a:p>
            <a:pPr lvl="1" eaLnBrk="1" hangingPunct="1"/>
            <a:r>
              <a:rPr lang="en-US" sz="1800" dirty="0">
                <a:solidFill>
                  <a:srgbClr val="000000"/>
                </a:solidFill>
                <a:latin typeface="Tahoma" pitchFamily="-108" charset="0"/>
              </a:rPr>
              <a:t>Developed on top of the </a:t>
            </a:r>
            <a:r>
              <a:rPr lang="en-US" sz="1800" dirty="0" err="1">
                <a:solidFill>
                  <a:srgbClr val="000000"/>
                </a:solidFill>
                <a:latin typeface="Tahoma" pitchFamily="-108" charset="0"/>
              </a:rPr>
              <a:t>Globus</a:t>
            </a:r>
            <a:r>
              <a:rPr lang="en-US" sz="1800" dirty="0">
                <a:solidFill>
                  <a:srgbClr val="000000"/>
                </a:solidFill>
                <a:latin typeface="Tahoma" pitchFamily="-108" charset="0"/>
              </a:rPr>
              <a:t> Toolkit </a:t>
            </a:r>
          </a:p>
          <a:p>
            <a:pPr lvl="1" eaLnBrk="1" hangingPunct="1"/>
            <a:r>
              <a:rPr lang="en-US" sz="1800" dirty="0">
                <a:solidFill>
                  <a:srgbClr val="000000"/>
                </a:solidFill>
                <a:latin typeface="Tahoma" pitchFamily="-108" charset="0"/>
              </a:rPr>
              <a:t>Extends the Grid Security Infrastructure (GSI) </a:t>
            </a:r>
          </a:p>
          <a:p>
            <a:pPr lvl="1" eaLnBrk="1" hangingPunct="1"/>
            <a:r>
              <a:rPr lang="en-US" sz="1800" dirty="0">
                <a:solidFill>
                  <a:srgbClr val="000000"/>
                </a:solidFill>
                <a:latin typeface="Tahoma" pitchFamily="-108" charset="0"/>
              </a:rPr>
              <a:t> Provide enterprise services and administrative tools for:</a:t>
            </a:r>
          </a:p>
          <a:p>
            <a:pPr lvl="2" eaLnBrk="1" hangingPunct="1"/>
            <a:r>
              <a:rPr lang="en-US" dirty="0">
                <a:solidFill>
                  <a:srgbClr val="000000"/>
                </a:solidFill>
                <a:latin typeface="Tahoma" pitchFamily="-108" charset="0"/>
              </a:rPr>
              <a:t>Grid User Management </a:t>
            </a:r>
          </a:p>
          <a:p>
            <a:pPr lvl="2" eaLnBrk="1" hangingPunct="1"/>
            <a:r>
              <a:rPr lang="en-US" dirty="0">
                <a:solidFill>
                  <a:srgbClr val="000000"/>
                </a:solidFill>
                <a:latin typeface="Tahoma" pitchFamily="-108" charset="0"/>
              </a:rPr>
              <a:t>Identity Federation</a:t>
            </a:r>
          </a:p>
          <a:p>
            <a:pPr lvl="2" eaLnBrk="1" hangingPunct="1"/>
            <a:r>
              <a:rPr lang="en-US" dirty="0">
                <a:solidFill>
                  <a:srgbClr val="000000"/>
                </a:solidFill>
                <a:latin typeface="Tahoma" pitchFamily="-108" charset="0"/>
              </a:rPr>
              <a:t>Trust management</a:t>
            </a:r>
          </a:p>
          <a:p>
            <a:pPr lvl="2" eaLnBrk="1" hangingPunct="1"/>
            <a:r>
              <a:rPr lang="en-US" dirty="0">
                <a:solidFill>
                  <a:srgbClr val="000000"/>
                </a:solidFill>
                <a:latin typeface="Tahoma" pitchFamily="-108" charset="0"/>
              </a:rPr>
              <a:t>Group/VO management</a:t>
            </a:r>
          </a:p>
          <a:p>
            <a:pPr lvl="2" eaLnBrk="1" hangingPunct="1"/>
            <a:r>
              <a:rPr lang="en-US" dirty="0">
                <a:solidFill>
                  <a:srgbClr val="000000"/>
                </a:solidFill>
                <a:latin typeface="Tahoma" pitchFamily="-108" charset="0"/>
              </a:rPr>
              <a:t>Access Control Policy management and enforcement</a:t>
            </a:r>
          </a:p>
          <a:p>
            <a:pPr lvl="2" eaLnBrk="1" hangingPunct="1"/>
            <a:r>
              <a:rPr lang="en-US" dirty="0">
                <a:solidFill>
                  <a:srgbClr val="000000"/>
                </a:solidFill>
                <a:latin typeface="Tahoma" pitchFamily="-108" charset="0"/>
              </a:rPr>
              <a:t>Integration between existing security domains and the grid security domain</a:t>
            </a:r>
          </a:p>
          <a:p>
            <a:pPr lvl="2" eaLnBrk="1" hangingPunct="1"/>
            <a:r>
              <a:rPr lang="en-US" dirty="0">
                <a:solidFill>
                  <a:srgbClr val="000000"/>
                </a:solidFill>
                <a:latin typeface="Tahoma" pitchFamily="-108" charset="0"/>
              </a:rPr>
              <a:t>Delegation</a:t>
            </a:r>
          </a:p>
          <a:p>
            <a:pPr lvl="2" eaLnBrk="1" hangingPunct="1"/>
            <a:r>
              <a:rPr lang="en-US" dirty="0">
                <a:solidFill>
                  <a:srgbClr val="000000"/>
                </a:solidFill>
                <a:latin typeface="Tahoma" pitchFamily="-108" charset="0"/>
              </a:rPr>
              <a:t>Web Application integration</a:t>
            </a:r>
          </a:p>
          <a:p>
            <a:pPr eaLnBrk="1" hangingPunct="1"/>
            <a:endParaRPr lang="en-US" sz="1800" dirty="0">
              <a:latin typeface="Tahoma" pitchFamily="-10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03910"/>
              <a:gd name="adj2" fmla="val 118056"/>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To access secure Grid resources, a user needs to obtain a Grid credential</a:t>
            </a:r>
            <a:endParaRPr lang="en-US" sz="1600" dirty="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3">
                <a:alphaModFix amt="44000"/>
              </a:blip>
              <a:stretch>
                <a:fillRect/>
              </a:stretch>
            </p:blipFill>
          </mc:Choice>
          <mc:Fallback>
            <p:blipFill>
              <a:blip r:embed="rId4">
                <a:alphaModFix amt="44000"/>
              </a:blip>
              <a:stretch>
                <a:fillRect/>
              </a:stretch>
            </p:blipFill>
          </mc:Fallback>
        </mc:AlternateContent>
        <p:spPr>
          <a:xfrm>
            <a:off x="-21330" y="1295400"/>
            <a:ext cx="6384702" cy="5486400"/>
          </a:xfrm>
          <a:prstGeom prst="rect">
            <a:avLst/>
          </a:prstGeom>
        </p:spPr>
      </p:pic>
      <p:pic>
        <p:nvPicPr>
          <p:cNvPr id="8" name="Picture 7" descr="login.tiff"/>
          <p:cNvPicPr>
            <a:picLocks noChangeAspect="1"/>
          </p:cNvPicPr>
          <p:nvPr/>
        </p:nvPicPr>
        <p:blipFill>
          <a:blip r:embed="rId5"/>
          <a:stretch>
            <a:fillRect/>
          </a:stretch>
        </p:blipFill>
        <p:spPr>
          <a:xfrm>
            <a:off x="1371600" y="1663700"/>
            <a:ext cx="6756400" cy="42037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66031"/>
              <a:gd name="adj2" fmla="val 126389"/>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Authenticate with local institution and obtain proof of  authentication (SAML Assertion)</a:t>
            </a:r>
            <a:endParaRPr lang="en-US" sz="1600" dirty="0">
              <a:solidFill>
                <a:schemeClr val="tx1"/>
              </a:solidFill>
            </a:endParaRPr>
          </a:p>
        </p:txBody>
      </p:sp>
      <p:cxnSp>
        <p:nvCxnSpPr>
          <p:cNvPr id="7" name="Straight Connector 6"/>
          <p:cNvCxnSpPr/>
          <p:nvPr/>
        </p:nvCxnSpPr>
        <p:spPr>
          <a:xfrm flipV="1">
            <a:off x="2819400" y="5852160"/>
            <a:ext cx="1051560" cy="1524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65526"/>
              <a:gd name="adj2" fmla="val 115025"/>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Obtain Grid Credential from Dorian using SAML Assertion</a:t>
            </a:r>
            <a:endParaRPr lang="en-US" sz="1600" dirty="0">
              <a:solidFill>
                <a:schemeClr val="tx1"/>
              </a:solidFill>
            </a:endParaRPr>
          </a:p>
        </p:txBody>
      </p:sp>
      <p:cxnSp>
        <p:nvCxnSpPr>
          <p:cNvPr id="7" name="Straight Connector 6"/>
          <p:cNvCxnSpPr/>
          <p:nvPr/>
        </p:nvCxnSpPr>
        <p:spPr>
          <a:xfrm>
            <a:off x="2819400" y="5105400"/>
            <a:ext cx="1051560" cy="74676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11991"/>
              <a:gd name="adj2" fmla="val 74116"/>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Invoke Secure</a:t>
            </a:r>
          </a:p>
          <a:p>
            <a:pPr algn="ctr"/>
            <a:r>
              <a:rPr lang="en-US" sz="1600" dirty="0" smtClean="0">
                <a:solidFill>
                  <a:schemeClr val="tx1"/>
                </a:solidFill>
              </a:rPr>
              <a:t>Grid Service</a:t>
            </a:r>
          </a:p>
          <a:p>
            <a:pPr algn="ctr"/>
            <a:r>
              <a:rPr lang="en-US" sz="1600" dirty="0" smtClean="0">
                <a:solidFill>
                  <a:schemeClr val="tx1"/>
                </a:solidFill>
              </a:rPr>
              <a:t>Using Credential Provided by Dorian</a:t>
            </a:r>
            <a:endParaRPr lang="en-US" sz="1600" dirty="0">
              <a:solidFill>
                <a:schemeClr val="tx1"/>
              </a:solidFill>
            </a:endParaRPr>
          </a:p>
        </p:txBody>
      </p:sp>
      <p:cxnSp>
        <p:nvCxnSpPr>
          <p:cNvPr id="7" name="Straight Connector 6"/>
          <p:cNvCxnSpPr/>
          <p:nvPr/>
        </p:nvCxnSpPr>
        <p:spPr>
          <a:xfrm rot="5400000">
            <a:off x="4610100" y="4899660"/>
            <a:ext cx="518160" cy="1524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smtClean="0">
                <a:ea typeface="ＭＳ Ｐゴシック" pitchFamily="-107" charset="-128"/>
                <a:cs typeface="ＭＳ Ｐゴシック" pitchFamily="-107" charset="-128"/>
              </a:rPr>
              <a:t>caGrid</a:t>
            </a:r>
            <a:r>
              <a:rPr lang="en-US" b="0" dirty="0" smtClean="0">
                <a:ea typeface="ＭＳ Ｐゴシック" pitchFamily="-107" charset="-128"/>
                <a:cs typeface="ＭＳ Ｐゴシック" pitchFamily="-107" charset="-128"/>
              </a:rPr>
              <a:t> Software Installation</a:t>
            </a:r>
            <a:endParaRPr lang="en-US" b="0" dirty="0"/>
          </a:p>
        </p:txBody>
      </p:sp>
      <p:sp>
        <p:nvSpPr>
          <p:cNvPr id="3" name="Content Placeholder 2"/>
          <p:cNvSpPr>
            <a:spLocks noGrp="1"/>
          </p:cNvSpPr>
          <p:nvPr>
            <p:ph idx="1"/>
          </p:nvPr>
        </p:nvSpPr>
        <p:spPr>
          <a:xfrm>
            <a:off x="304800" y="1219200"/>
            <a:ext cx="8458200" cy="5181600"/>
          </a:xfrm>
        </p:spPr>
        <p:txBody>
          <a:bodyPr/>
          <a:lstStyle/>
          <a:p>
            <a:pPr eaLnBrk="1" hangingPunct="1">
              <a:buFontTx/>
              <a:buNone/>
            </a:pPr>
            <a:r>
              <a:rPr lang="en-US" dirty="0" smtClean="0">
                <a:ea typeface="ＭＳ Ｐゴシック" pitchFamily="-107" charset="-128"/>
                <a:cs typeface="ＭＳ Ｐゴシック" pitchFamily="-107" charset="-128"/>
              </a:rPr>
              <a:t>Prerequisite</a:t>
            </a:r>
          </a:p>
          <a:p>
            <a:pPr eaLnBrk="1" hangingPunct="1">
              <a:buFont typeface="Arial"/>
              <a:buChar char="•"/>
            </a:pPr>
            <a:r>
              <a:rPr lang="en-US" b="0" dirty="0" smtClean="0">
                <a:ea typeface="ＭＳ Ｐゴシック" pitchFamily="-107" charset="-128"/>
                <a:cs typeface="ＭＳ Ｐゴシック" pitchFamily="-107" charset="-128"/>
              </a:rPr>
              <a:t>Please verify that you have the Java 6 SDK installed.</a:t>
            </a:r>
            <a:r>
              <a:rPr lang="en-US" dirty="0" smtClean="0">
                <a:ea typeface="ＭＳ Ｐゴシック" pitchFamily="-107" charset="-128"/>
                <a:cs typeface="ＭＳ Ｐゴシック" pitchFamily="-107" charset="-128"/>
              </a:rPr>
              <a:t> </a:t>
            </a:r>
            <a:r>
              <a:rPr lang="en-US" b="0" dirty="0" smtClean="0">
                <a:ea typeface="ＭＳ Ｐゴシック" pitchFamily="-107" charset="-128"/>
                <a:cs typeface="ＭＳ Ｐゴシック" pitchFamily="-107" charset="-128"/>
              </a:rPr>
              <a:t>(</a:t>
            </a:r>
            <a:r>
              <a:rPr lang="en-US" b="0" dirty="0" smtClean="0">
                <a:ea typeface="ＭＳ Ｐゴシック" pitchFamily="-107" charset="-128"/>
                <a:cs typeface="ＭＳ Ｐゴシック" pitchFamily="-107" charset="-128"/>
                <a:hlinkClick r:id="rId2"/>
              </a:rPr>
              <a:t>http://</a:t>
            </a:r>
            <a:r>
              <a:rPr lang="en-US" b="0" dirty="0" err="1" smtClean="0">
                <a:ea typeface="ＭＳ Ｐゴシック" pitchFamily="-107" charset="-128"/>
                <a:cs typeface="ＭＳ Ｐゴシック" pitchFamily="-107" charset="-128"/>
                <a:hlinkClick r:id="rId2"/>
              </a:rPr>
              <a:t>java.com</a:t>
            </a:r>
            <a:r>
              <a:rPr lang="en-US" b="0" dirty="0" smtClean="0">
                <a:ea typeface="ＭＳ Ｐゴシック" pitchFamily="-107" charset="-128"/>
                <a:cs typeface="ＭＳ Ｐゴシック" pitchFamily="-107" charset="-128"/>
              </a:rPr>
              <a:t>)</a:t>
            </a:r>
            <a:endParaRPr lang="en-US" dirty="0" smtClean="0">
              <a:ea typeface="ＭＳ Ｐゴシック" pitchFamily="-107" charset="-128"/>
              <a:cs typeface="ＭＳ Ｐゴシック" pitchFamily="-107" charset="-128"/>
            </a:endParaRPr>
          </a:p>
          <a:p>
            <a:pPr eaLnBrk="1" hangingPunct="1">
              <a:buFontTx/>
              <a:buNone/>
            </a:pPr>
            <a:endParaRPr lang="en-US" dirty="0" smtClean="0">
              <a:ea typeface="ＭＳ Ｐゴシック" pitchFamily="-107" charset="-128"/>
              <a:cs typeface="ＭＳ Ｐゴシック" pitchFamily="-107" charset="-128"/>
            </a:endParaRPr>
          </a:p>
          <a:p>
            <a:pPr eaLnBrk="1" hangingPunct="1">
              <a:buFontTx/>
              <a:buNone/>
            </a:pPr>
            <a:r>
              <a:rPr lang="en-US" dirty="0" smtClean="0">
                <a:ea typeface="ＭＳ Ｐゴシック" pitchFamily="-107" charset="-128"/>
                <a:cs typeface="ＭＳ Ｐゴシック" pitchFamily="-107" charset="-128"/>
              </a:rPr>
              <a:t>Installation</a:t>
            </a:r>
            <a:endParaRPr lang="en-US" b="0" dirty="0" smtClean="0">
              <a:ea typeface="ＭＳ Ｐゴシック" pitchFamily="-107" charset="-128"/>
              <a:cs typeface="ＭＳ Ｐゴシック" pitchFamily="-107" charset="-128"/>
            </a:endParaRPr>
          </a:p>
          <a:p>
            <a:pPr eaLnBrk="1" hangingPunct="1"/>
            <a:r>
              <a:rPr lang="en-US" b="0" dirty="0" smtClean="0">
                <a:ea typeface="ＭＳ Ｐゴシック" pitchFamily="-107" charset="-128"/>
                <a:cs typeface="ＭＳ Ｐゴシック" pitchFamily="-107" charset="-128"/>
              </a:rPr>
              <a:t>Copy the </a:t>
            </a:r>
            <a:r>
              <a:rPr lang="en-US" b="0" dirty="0" err="1" smtClean="0">
                <a:ea typeface="ＭＳ Ｐゴシック" pitchFamily="-107" charset="-128"/>
                <a:cs typeface="ＭＳ Ｐゴシック" pitchFamily="-107" charset="-128"/>
              </a:rPr>
              <a:t>hackathon.zip</a:t>
            </a:r>
            <a:r>
              <a:rPr lang="en-US" b="0" dirty="0" smtClean="0">
                <a:ea typeface="ＭＳ Ｐゴシック" pitchFamily="-107" charset="-128"/>
                <a:cs typeface="ＭＳ Ｐゴシック" pitchFamily="-107" charset="-128"/>
              </a:rPr>
              <a:t> from the USB stick to C:\ (or your home directory if on Mac or Linux) and expand it in C:\</a:t>
            </a:r>
          </a:p>
          <a:p>
            <a:pPr eaLnBrk="1" hangingPunct="1"/>
            <a:r>
              <a:rPr lang="en-US" b="0" dirty="0" smtClean="0">
                <a:ea typeface="ＭＳ Ｐゴシック" pitchFamily="-107" charset="-128"/>
                <a:cs typeface="ＭＳ Ｐゴシック" pitchFamily="-107" charset="-128"/>
              </a:rPr>
              <a:t>This creates a new directory C:\</a:t>
            </a:r>
            <a:r>
              <a:rPr lang="en-US" b="0" dirty="0" err="1" smtClean="0">
                <a:ea typeface="ＭＳ Ｐゴシック" pitchFamily="-107" charset="-128"/>
                <a:cs typeface="ＭＳ Ｐゴシック" pitchFamily="-107" charset="-128"/>
              </a:rPr>
              <a:t>hackathon</a:t>
            </a:r>
            <a:endParaRPr lang="en-US" b="0" dirty="0" smtClean="0">
              <a:ea typeface="ＭＳ Ｐゴシック" pitchFamily="-107" charset="-128"/>
              <a:cs typeface="ＭＳ Ｐゴシック" pitchFamily="-107" charset="-128"/>
            </a:endParaRPr>
          </a:p>
          <a:p>
            <a:pPr eaLnBrk="1" hangingPunct="1"/>
            <a:r>
              <a:rPr lang="en-US" b="0" dirty="0" smtClean="0">
                <a:ea typeface="ＭＳ Ｐゴシック" pitchFamily="-107" charset="-128"/>
                <a:cs typeface="ＭＳ Ｐゴシック" pitchFamily="-107" charset="-128"/>
              </a:rPr>
              <a:t>The </a:t>
            </a:r>
            <a:r>
              <a:rPr lang="en-US" b="0" dirty="0" err="1" smtClean="0">
                <a:ea typeface="ＭＳ Ｐゴシック" pitchFamily="-107" charset="-128"/>
                <a:cs typeface="ＭＳ Ｐゴシック" pitchFamily="-107" charset="-128"/>
              </a:rPr>
              <a:t>caGrid</a:t>
            </a:r>
            <a:r>
              <a:rPr lang="en-US" b="0" dirty="0" smtClean="0">
                <a:ea typeface="ＭＳ Ｐゴシック" pitchFamily="-107" charset="-128"/>
                <a:cs typeface="ＭＳ Ｐゴシック" pitchFamily="-107" charset="-128"/>
              </a:rPr>
              <a:t> 1.4 Installer:  C:\hackathon\caGrid-installer-1.4</a:t>
            </a:r>
          </a:p>
          <a:p>
            <a:pPr eaLnBrk="1" hangingPunct="1"/>
            <a:r>
              <a:rPr lang="en-US" b="0" dirty="0" err="1" smtClean="0">
                <a:ea typeface="ＭＳ Ｐゴシック" pitchFamily="-107" charset="-128"/>
                <a:cs typeface="ＭＳ Ｐゴシック" pitchFamily="-107" charset="-128"/>
              </a:rPr>
              <a:t>caGrid</a:t>
            </a:r>
            <a:r>
              <a:rPr lang="en-US" b="0" dirty="0" smtClean="0">
                <a:ea typeface="ＭＳ Ｐゴシック" pitchFamily="-107" charset="-128"/>
                <a:cs typeface="ＭＳ Ｐゴシック" pitchFamily="-107" charset="-128"/>
              </a:rPr>
              <a:t> 1.4: C:\</a:t>
            </a:r>
            <a:r>
              <a:rPr lang="en-US" b="0" dirty="0" err="1" smtClean="0">
                <a:ea typeface="ＭＳ Ｐゴシック" pitchFamily="-107" charset="-128"/>
                <a:cs typeface="ＭＳ Ｐゴシック" pitchFamily="-107" charset="-128"/>
              </a:rPr>
              <a:t>hackathon\caGrid</a:t>
            </a:r>
            <a:endParaRPr lang="en-US" b="0" dirty="0" smtClean="0">
              <a:ea typeface="ＭＳ Ｐゴシック" pitchFamily="-107" charset="-128"/>
              <a:cs typeface="ＭＳ Ｐゴシック" pitchFamily="-107" charset="-128"/>
            </a:endParaRPr>
          </a:p>
          <a:p>
            <a:pPr eaLnBrk="1" hangingPunct="1"/>
            <a:r>
              <a:rPr lang="en-US" b="0" dirty="0" smtClean="0">
                <a:ea typeface="ＭＳ Ｐゴシック" pitchFamily="-107" charset="-128"/>
                <a:cs typeface="ＭＳ Ｐゴシック" pitchFamily="-107" charset="-128"/>
              </a:rPr>
              <a:t>Apache Ant: C:\hackathon\apache-ant-1.7.0</a:t>
            </a:r>
          </a:p>
          <a:p>
            <a:pPr eaLnBrk="1" hangingPunct="1"/>
            <a:r>
              <a:rPr lang="en-US" b="0" dirty="0" err="1" smtClean="0">
                <a:ea typeface="ＭＳ Ｐゴシック" pitchFamily="-107" charset="-128"/>
                <a:cs typeface="ＭＳ Ｐゴシック" pitchFamily="-107" charset="-128"/>
              </a:rPr>
              <a:t>Globus</a:t>
            </a:r>
            <a:r>
              <a:rPr lang="en-US" b="0" dirty="0" smtClean="0">
                <a:ea typeface="ＭＳ Ｐゴシック" pitchFamily="-107" charset="-128"/>
                <a:cs typeface="ＭＳ Ｐゴシック" pitchFamily="-107" charset="-128"/>
              </a:rPr>
              <a:t> Toolkit for Java: C:\hackathon\ws-core-4.0.3 </a:t>
            </a:r>
          </a:p>
          <a:p>
            <a:pPr eaLnBrk="1" hangingPunct="1"/>
            <a:endParaRPr lang="en-US" b="0" dirty="0" smtClean="0">
              <a:ea typeface="ＭＳ Ｐゴシック" pitchFamily="-107" charset="-128"/>
              <a:cs typeface="ＭＳ Ｐゴシック" pitchFamily="-107" charset="-128"/>
            </a:endParaRPr>
          </a:p>
          <a:p>
            <a:pPr eaLnBrk="1" hangingPunct="1">
              <a:buNone/>
            </a:pPr>
            <a:r>
              <a:rPr lang="en-US" dirty="0" smtClean="0">
                <a:ea typeface="ＭＳ Ｐゴシック" pitchFamily="-107" charset="-128"/>
                <a:cs typeface="ＭＳ Ｐゴシック" pitchFamily="-107" charset="-128"/>
              </a:rPr>
              <a:t>IMPORTANT NOTE</a:t>
            </a:r>
            <a:r>
              <a:rPr lang="en-US" b="0" dirty="0" smtClean="0">
                <a:ea typeface="ＭＳ Ｐゴシック" pitchFamily="-107" charset="-128"/>
                <a:cs typeface="ＭＳ Ｐゴシック" pitchFamily="-107" charset="-128"/>
              </a:rPr>
              <a:t>: if you have previously installed </a:t>
            </a:r>
            <a:r>
              <a:rPr lang="en-US" b="0" dirty="0" err="1" smtClean="0">
                <a:ea typeface="ＭＳ Ｐゴシック" pitchFamily="-107" charset="-128"/>
                <a:cs typeface="ＭＳ Ｐゴシック" pitchFamily="-107" charset="-128"/>
              </a:rPr>
              <a:t>caGrid</a:t>
            </a:r>
            <a:r>
              <a:rPr lang="en-US" b="0" dirty="0" smtClean="0">
                <a:ea typeface="ＭＳ Ｐゴシック" pitchFamily="-107" charset="-128"/>
                <a:cs typeface="ＭＳ Ｐゴシック" pitchFamily="-107" charset="-128"/>
              </a:rPr>
              <a:t>, please rename or move the .cagrid\installer-1.4 directory in your home directory (e.g., C:\Documents and Settings\Username or ~/.cagrid/installer-1.4)  Don’t delete ~/.</a:t>
            </a:r>
            <a:r>
              <a:rPr lang="en-US" b="0" dirty="0" err="1" smtClean="0">
                <a:ea typeface="ＭＳ Ｐゴシック" pitchFamily="-107" charset="-128"/>
                <a:cs typeface="ＭＳ Ｐゴシック" pitchFamily="-107" charset="-128"/>
              </a:rPr>
              <a:t>cagrid</a:t>
            </a:r>
            <a:r>
              <a:rPr lang="en-US" b="0" dirty="0" smtClean="0">
                <a:ea typeface="ＭＳ Ｐゴシック" pitchFamily="-107" charset="-128"/>
                <a:cs typeface="ＭＳ Ｐゴシック" pitchFamily="-107" charset="-128"/>
              </a:rPr>
              <a:t> itself as it contains your security certificates.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76132"/>
              <a:gd name="adj2" fmla="val 8207"/>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Validate that the</a:t>
            </a:r>
          </a:p>
          <a:p>
            <a:pPr algn="ctr"/>
            <a:r>
              <a:rPr lang="en-US" sz="1600" dirty="0" smtClean="0">
                <a:solidFill>
                  <a:schemeClr val="tx1"/>
                </a:solidFill>
              </a:rPr>
              <a:t>Credential provided by the user is issued by</a:t>
            </a:r>
          </a:p>
          <a:p>
            <a:pPr algn="ctr"/>
            <a:r>
              <a:rPr lang="en-US" sz="1600" dirty="0" smtClean="0">
                <a:solidFill>
                  <a:schemeClr val="tx1"/>
                </a:solidFill>
              </a:rPr>
              <a:t>a trusted provider</a:t>
            </a:r>
            <a:endParaRPr lang="en-US" sz="1600" dirty="0">
              <a:solidFill>
                <a:schemeClr val="tx1"/>
              </a:solidFill>
            </a:endParaRPr>
          </a:p>
        </p:txBody>
      </p:sp>
      <p:cxnSp>
        <p:nvCxnSpPr>
          <p:cNvPr id="7" name="Straight Connector 6"/>
          <p:cNvCxnSpPr/>
          <p:nvPr/>
        </p:nvCxnSpPr>
        <p:spPr>
          <a:xfrm>
            <a:off x="2819400" y="3505200"/>
            <a:ext cx="914400" cy="670560"/>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ea typeface="ＭＳ Ｐゴシック" charset="-128"/>
                <a:cs typeface="ＭＳ Ｐゴシック" charset="-128"/>
              </a:rPr>
              <a:t>GAARDS </a:t>
            </a:r>
            <a:r>
              <a:rPr lang="en-US" smtClean="0">
                <a:ea typeface="ＭＳ Ｐゴシック" charset="-128"/>
                <a:cs typeface="ＭＳ Ｐゴシック" charset="-128"/>
              </a:rPr>
              <a:t>In Action</a:t>
            </a:r>
            <a:endParaRPr lang="en-US" dirty="0">
              <a:ea typeface="ＭＳ Ｐゴシック" charset="-128"/>
              <a:cs typeface="ＭＳ Ｐゴシック" charset="-128"/>
            </a:endParaRPr>
          </a:p>
        </p:txBody>
      </p:sp>
      <p:pic>
        <p:nvPicPr>
          <p:cNvPr id="5" name="Picture 4" descr="gaards-no-interaction.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330" y="1295400"/>
            <a:ext cx="6384702" cy="5486400"/>
          </a:xfrm>
          <a:prstGeom prst="rect">
            <a:avLst/>
          </a:prstGeom>
        </p:spPr>
      </p:pic>
      <p:sp>
        <p:nvSpPr>
          <p:cNvPr id="6" name="Oval Callout 5"/>
          <p:cNvSpPr/>
          <p:nvPr/>
        </p:nvSpPr>
        <p:spPr>
          <a:xfrm>
            <a:off x="6477000" y="2819400"/>
            <a:ext cx="2514600" cy="1676400"/>
          </a:xfrm>
          <a:prstGeom prst="wedgeEllipseCallout">
            <a:avLst>
              <a:gd name="adj1" fmla="val -110980"/>
              <a:gd name="adj2" fmla="val -18308"/>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pPr algn="ctr"/>
            <a:r>
              <a:rPr lang="en-US" sz="1600" dirty="0" smtClean="0">
                <a:solidFill>
                  <a:schemeClr val="tx1"/>
                </a:solidFill>
              </a:rPr>
              <a:t>Determine if user is authorized to access requested resources.</a:t>
            </a:r>
            <a:endParaRPr lang="en-US" sz="1600" dirty="0">
              <a:solidFill>
                <a:schemeClr val="tx1"/>
              </a:solidFill>
            </a:endParaRPr>
          </a:p>
        </p:txBody>
      </p:sp>
      <p:cxnSp>
        <p:nvCxnSpPr>
          <p:cNvPr id="7" name="Straight Connector 6"/>
          <p:cNvCxnSpPr/>
          <p:nvPr/>
        </p:nvCxnSpPr>
        <p:spPr>
          <a:xfrm rot="5400000">
            <a:off x="4503420" y="3345180"/>
            <a:ext cx="746760" cy="1588"/>
          </a:xfrm>
          <a:prstGeom prst="line">
            <a:avLst/>
          </a:prstGeom>
          <a:ln w="44450">
            <a:solidFill>
              <a:schemeClr val="tx1"/>
            </a:solidFill>
            <a:headEnd type="triangle" w="lg"/>
            <a:tailEnd type="triangle" w="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228600"/>
            <a:ext cx="6324600" cy="639763"/>
          </a:xfrm>
        </p:spPr>
        <p:txBody>
          <a:bodyPr/>
          <a:lstStyle/>
          <a:p>
            <a:pPr eaLnBrk="1" hangingPunct="1"/>
            <a:r>
              <a:rPr lang="en-US"/>
              <a:t>GAARDS Security Infrastructure</a:t>
            </a:r>
          </a:p>
        </p:txBody>
      </p:sp>
      <p:pic>
        <p:nvPicPr>
          <p:cNvPr id="5" name="Picture 4" descr="gaards.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752600" y="1295399"/>
            <a:ext cx="5867400" cy="5041881"/>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Hackathon</a:t>
            </a:r>
            <a:r>
              <a:rPr lang="en-US" dirty="0" smtClean="0"/>
              <a:t> tutorial</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Creating a Secure Tomcat Container</a:t>
            </a:r>
            <a:endParaRPr lang="en-US" dirty="0"/>
          </a:p>
        </p:txBody>
      </p:sp>
      <p:sp>
        <p:nvSpPr>
          <p:cNvPr id="3" name="Content Placeholder 2"/>
          <p:cNvSpPr>
            <a:spLocks noGrp="1"/>
          </p:cNvSpPr>
          <p:nvPr>
            <p:ph idx="1"/>
          </p:nvPr>
        </p:nvSpPr>
        <p:spPr/>
        <p:txBody>
          <a:bodyPr/>
          <a:lstStyle/>
          <a:p>
            <a:pPr marL="0" indent="0" eaLnBrk="1" hangingPunct="1">
              <a:buFontTx/>
              <a:buNone/>
            </a:pPr>
            <a:r>
              <a:rPr lang="en-US" dirty="0" smtClean="0">
                <a:ea typeface="ＭＳ Ｐゴシック" pitchFamily="-107" charset="-128"/>
                <a:cs typeface="ＭＳ Ｐゴシック" pitchFamily="-107" charset="-128"/>
              </a:rPr>
              <a:t>Begin Secure Tomcat Deployment</a:t>
            </a:r>
          </a:p>
          <a:p>
            <a:pPr marL="0" indent="0" eaLnBrk="1" hangingPunct="1">
              <a:buFontTx/>
              <a:buNone/>
            </a:pPr>
            <a:r>
              <a:rPr lang="en-US" b="0" dirty="0" smtClean="0">
                <a:ea typeface="ＭＳ Ｐゴシック" pitchFamily="-107" charset="-128"/>
                <a:cs typeface="ＭＳ Ｐゴシック" pitchFamily="-107" charset="-128"/>
              </a:rPr>
              <a:t>These steps use a </a:t>
            </a:r>
            <a:r>
              <a:rPr lang="en-US" b="0" dirty="0" err="1" smtClean="0">
                <a:ea typeface="ＭＳ Ｐゴシック" pitchFamily="-107" charset="-128"/>
                <a:cs typeface="ＭＳ Ｐゴシック" pitchFamily="-107" charset="-128"/>
              </a:rPr>
              <a:t>caGrid</a:t>
            </a:r>
            <a:r>
              <a:rPr lang="en-US" b="0" dirty="0" smtClean="0">
                <a:ea typeface="ＭＳ Ｐゴシック" pitchFamily="-107" charset="-128"/>
                <a:cs typeface="ＭＳ Ｐゴシック" pitchFamily="-107" charset="-128"/>
              </a:rPr>
              <a:t> Installer that has been configured to use a local Tomcat installer rather than download from the Apache web site. This is to avoid the time required to perform the download.</a:t>
            </a:r>
          </a:p>
          <a:p>
            <a:pPr marL="0" indent="0" eaLnBrk="1" hangingPunct="1">
              <a:buFontTx/>
              <a:buNone/>
            </a:pPr>
            <a:r>
              <a:rPr lang="en-US" b="0" dirty="0" smtClean="0">
                <a:ea typeface="ＭＳ Ｐゴシック" pitchFamily="-107" charset="-128"/>
                <a:cs typeface="ＭＳ Ｐゴシック" pitchFamily="-107" charset="-128"/>
              </a:rPr>
              <a:t>Note: the </a:t>
            </a:r>
            <a:r>
              <a:rPr lang="en-US" b="0" dirty="0" err="1" smtClean="0">
                <a:ea typeface="ＭＳ Ｐゴシック" pitchFamily="-107" charset="-128"/>
                <a:cs typeface="ＭＳ Ｐゴシック" pitchFamily="-107" charset="-128"/>
              </a:rPr>
              <a:t>caGrid</a:t>
            </a:r>
            <a:r>
              <a:rPr lang="en-US" b="0" dirty="0" smtClean="0">
                <a:ea typeface="ＭＳ Ｐゴシック" pitchFamily="-107" charset="-128"/>
                <a:cs typeface="ＭＳ Ｐゴシック" pitchFamily="-107" charset="-128"/>
              </a:rPr>
              <a:t> will be configured to use the Community Training Grid. You must synchronize with the Community Training Grid trust fabric first.</a:t>
            </a:r>
          </a:p>
          <a:p>
            <a:pPr marL="0" indent="0" eaLnBrk="1" hangingPunct="1">
              <a:buFontTx/>
              <a:buNone/>
            </a:pPr>
            <a:endParaRPr lang="en-US" b="0" dirty="0" smtClean="0">
              <a:ea typeface="ＭＳ Ｐゴシック" pitchFamily="-107" charset="-128"/>
              <a:cs typeface="ＭＳ Ｐゴシック" pitchFamily="-107" charset="-128"/>
            </a:endParaRPr>
          </a:p>
          <a:p>
            <a:pPr marL="0" indent="0" eaLnBrk="1" hangingPunct="1">
              <a:buFontTx/>
              <a:buAutoNum type="arabicPeriod"/>
            </a:pPr>
            <a:r>
              <a:rPr lang="en-US" dirty="0" smtClean="0">
                <a:ea typeface="ＭＳ Ｐゴシック" pitchFamily="-107" charset="-128"/>
                <a:cs typeface="ＭＳ Ｐゴシック" pitchFamily="-107" charset="-128"/>
              </a:rPr>
              <a:t> Open a Windows Command Prompt</a:t>
            </a:r>
          </a:p>
          <a:p>
            <a:pPr lvl="1" eaLnBrk="1" hangingPunct="1">
              <a:buFontTx/>
              <a:buNone/>
            </a:pPr>
            <a:r>
              <a:rPr lang="en-US" dirty="0" smtClean="0">
                <a:ea typeface="ＭＳ Ｐゴシック" pitchFamily="-107" charset="-128"/>
              </a:rPr>
              <a:t>Click “Start”-&gt;”Run” and type “</a:t>
            </a:r>
            <a:r>
              <a:rPr lang="en-US" dirty="0" err="1" smtClean="0">
                <a:ea typeface="ＭＳ Ｐゴシック" pitchFamily="-107" charset="-128"/>
              </a:rPr>
              <a:t>cmd</a:t>
            </a:r>
            <a:r>
              <a:rPr lang="en-US" dirty="0" smtClean="0">
                <a:ea typeface="ＭＳ Ｐゴシック" pitchFamily="-107" charset="-128"/>
              </a:rPr>
              <a:t>”, then press the Enter key</a:t>
            </a:r>
          </a:p>
          <a:p>
            <a:pPr marL="0" indent="0" eaLnBrk="1" hangingPunct="1">
              <a:buFontTx/>
              <a:buAutoNum type="arabicPeriod"/>
            </a:pPr>
            <a:r>
              <a:rPr lang="en-US" dirty="0" smtClean="0">
                <a:ea typeface="ＭＳ Ｐゴシック" pitchFamily="-107" charset="-128"/>
                <a:cs typeface="ＭＳ Ｐゴシック" pitchFamily="-107" charset="-128"/>
              </a:rPr>
              <a:t> Change to the </a:t>
            </a:r>
            <a:r>
              <a:rPr lang="en-US" dirty="0" err="1" smtClean="0">
                <a:ea typeface="ＭＳ Ｐゴシック" pitchFamily="-107" charset="-128"/>
                <a:cs typeface="ＭＳ Ｐゴシック" pitchFamily="-107" charset="-128"/>
              </a:rPr>
              <a:t>hackathon</a:t>
            </a:r>
            <a:r>
              <a:rPr lang="en-US" dirty="0" smtClean="0">
                <a:ea typeface="ＭＳ Ｐゴシック" pitchFamily="-107" charset="-128"/>
                <a:cs typeface="ＭＳ Ｐゴシック" pitchFamily="-107" charset="-128"/>
              </a:rPr>
              <a:t> directory</a:t>
            </a:r>
          </a:p>
          <a:p>
            <a:pPr marL="400050" lvl="1" indent="0" eaLnBrk="1" hangingPunct="1">
              <a:buNone/>
            </a:pPr>
            <a:r>
              <a:rPr lang="en-US" dirty="0" smtClean="0">
                <a:ea typeface="ＭＳ Ｐゴシック" pitchFamily="-107" charset="-128"/>
                <a:cs typeface="ＭＳ Ｐゴシック" pitchFamily="-107" charset="-128"/>
              </a:rPr>
              <a:t>%&gt; </a:t>
            </a:r>
            <a:r>
              <a:rPr lang="en-US" dirty="0" err="1" smtClean="0">
                <a:ea typeface="ＭＳ Ｐゴシック" pitchFamily="-107" charset="-128"/>
                <a:cs typeface="ＭＳ Ｐゴシック" pitchFamily="-107" charset="-128"/>
              </a:rPr>
              <a:t>cd</a:t>
            </a:r>
            <a:r>
              <a:rPr lang="en-US" dirty="0" smtClean="0">
                <a:ea typeface="ＭＳ Ｐゴシック" pitchFamily="-107" charset="-128"/>
                <a:cs typeface="ＭＳ Ｐゴシック" pitchFamily="-107" charset="-128"/>
              </a:rPr>
              <a:t>  c:\hackathon </a:t>
            </a:r>
          </a:p>
          <a:p>
            <a:pPr marL="0" indent="0" eaLnBrk="1" hangingPunct="1">
              <a:buFontTx/>
              <a:buAutoNum type="arabicPeriod"/>
            </a:pPr>
            <a:r>
              <a:rPr lang="en-US" dirty="0" smtClean="0">
                <a:ea typeface="ＭＳ Ｐゴシック" pitchFamily="-107" charset="-128"/>
                <a:cs typeface="ＭＳ Ｐゴシック" pitchFamily="-107" charset="-128"/>
              </a:rPr>
              <a:t>Synchronize with Community Training Grid trust fabric</a:t>
            </a:r>
          </a:p>
          <a:p>
            <a:pPr lvl="1" eaLnBrk="1" hangingPunct="1">
              <a:buFontTx/>
              <a:buNone/>
            </a:pPr>
            <a:r>
              <a:rPr lang="en-US" dirty="0" smtClean="0">
                <a:ea typeface="ＭＳ Ｐゴシック" pitchFamily="-107" charset="-128"/>
              </a:rPr>
              <a:t>%&gt;ant </a:t>
            </a:r>
            <a:r>
              <a:rPr lang="en-US" dirty="0" err="1" smtClean="0">
                <a:ea typeface="ＭＳ Ｐゴシック" pitchFamily="-107" charset="-128"/>
              </a:rPr>
              <a:t>syncWithTrustFabric</a:t>
            </a:r>
            <a:endParaRPr lang="en-US" dirty="0" smtClean="0">
              <a:ea typeface="ＭＳ Ｐゴシック" pitchFamily="-107" charset="-128"/>
            </a:endParaRPr>
          </a:p>
          <a:p>
            <a:pPr marL="0" indent="0" eaLnBrk="1" hangingPunct="1">
              <a:buFontTx/>
              <a:buAutoNum type="arabicPeriod"/>
            </a:pPr>
            <a:r>
              <a:rPr lang="en-US" dirty="0" smtClean="0">
                <a:ea typeface="ＭＳ Ｐゴシック" pitchFamily="-107" charset="-128"/>
                <a:cs typeface="ＭＳ Ｐゴシック" pitchFamily="-107" charset="-128"/>
              </a:rPr>
              <a:t> Execute the provided installer batch</a:t>
            </a:r>
          </a:p>
          <a:p>
            <a:pPr lvl="1" eaLnBrk="1" hangingPunct="1">
              <a:buFontTx/>
              <a:buNone/>
            </a:pPr>
            <a:r>
              <a:rPr lang="en-US" dirty="0" smtClean="0">
                <a:ea typeface="ＭＳ Ｐゴシック" pitchFamily="-107" charset="-128"/>
              </a:rPr>
              <a:t>%&gt;ant </a:t>
            </a:r>
            <a:r>
              <a:rPr lang="en-US" dirty="0" err="1" smtClean="0">
                <a:ea typeface="ＭＳ Ｐゴシック" pitchFamily="-107" charset="-128"/>
              </a:rPr>
              <a:t>installLocal</a:t>
            </a:r>
            <a:endParaRPr lang="en-US" dirty="0" smtClean="0">
              <a:ea typeface="ＭＳ Ｐゴシック" pitchFamily="-107"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Creating a Secure Tomcat Container</a:t>
            </a:r>
            <a:endParaRPr lang="en-US" dirty="0"/>
          </a:p>
        </p:txBody>
      </p:sp>
      <p:sp>
        <p:nvSpPr>
          <p:cNvPr id="3" name="Content Placeholder 2"/>
          <p:cNvSpPr>
            <a:spLocks noGrp="1"/>
          </p:cNvSpPr>
          <p:nvPr>
            <p:ph idx="1"/>
          </p:nvPr>
        </p:nvSpPr>
        <p:spPr/>
        <p:txBody>
          <a:bodyPr/>
          <a:lstStyle/>
          <a:p>
            <a:pPr>
              <a:buFont typeface="+mj-lt"/>
              <a:buAutoNum type="arabicPeriod" startAt="5"/>
            </a:pPr>
            <a:r>
              <a:rPr lang="en-US" b="0" dirty="0" smtClean="0">
                <a:ea typeface="ＭＳ Ｐゴシック" pitchFamily="-107" charset="-128"/>
                <a:cs typeface="ＭＳ Ｐゴシック" pitchFamily="-107" charset="-128"/>
              </a:rPr>
              <a:t>Select the</a:t>
            </a:r>
            <a:r>
              <a:rPr lang="en-US" dirty="0" smtClean="0">
                <a:ea typeface="ＭＳ Ｐゴシック" pitchFamily="-107" charset="-128"/>
                <a:cs typeface="ＭＳ Ｐゴシック" pitchFamily="-107" charset="-128"/>
              </a:rPr>
              <a:t> "I agree to this license" </a:t>
            </a:r>
            <a:r>
              <a:rPr lang="en-US" b="0" dirty="0" smtClean="0">
                <a:ea typeface="ＭＳ Ｐゴシック" pitchFamily="-107" charset="-128"/>
                <a:cs typeface="ＭＳ Ｐゴシック" pitchFamily="-107" charset="-128"/>
              </a:rPr>
              <a:t>checkbox and click the </a:t>
            </a:r>
            <a:r>
              <a:rPr lang="en-US" dirty="0" smtClean="0">
                <a:ea typeface="ＭＳ Ｐゴシック" pitchFamily="-107" charset="-128"/>
                <a:cs typeface="ＭＳ Ｐゴシック" pitchFamily="-107" charset="-128"/>
              </a:rPr>
              <a:t>"Next" </a:t>
            </a:r>
            <a:r>
              <a:rPr lang="en-US" b="0" dirty="0" smtClean="0">
                <a:ea typeface="ＭＳ Ｐゴシック" pitchFamily="-107" charset="-128"/>
                <a:cs typeface="ＭＳ Ｐゴシック" pitchFamily="-107" charset="-128"/>
              </a:rPr>
              <a:t>button</a:t>
            </a:r>
            <a:r>
              <a:rPr lang="en-US" dirty="0" smtClean="0">
                <a:ea typeface="ＭＳ Ｐゴシック" pitchFamily="-107" charset="-128"/>
                <a:cs typeface="ＭＳ Ｐゴシック" pitchFamily="-107" charset="-128"/>
              </a:rPr>
              <a:t>.</a:t>
            </a:r>
          </a:p>
        </p:txBody>
      </p:sp>
      <p:pic>
        <p:nvPicPr>
          <p:cNvPr id="5" name="Picture 4" descr="01-license.png"/>
          <p:cNvPicPr>
            <a:picLocks noChangeAspect="1"/>
          </p:cNvPicPr>
          <p:nvPr/>
        </p:nvPicPr>
        <p:blipFill>
          <a:blip r:embed="rId2"/>
          <a:stretch>
            <a:fillRect/>
          </a:stretch>
        </p:blipFill>
        <p:spPr>
          <a:xfrm>
            <a:off x="1905000" y="2057400"/>
            <a:ext cx="5222875" cy="413041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Creating a Secure Tomcat Container</a:t>
            </a:r>
            <a:endParaRPr lang="en-US" dirty="0"/>
          </a:p>
        </p:txBody>
      </p:sp>
      <p:sp>
        <p:nvSpPr>
          <p:cNvPr id="3" name="Content Placeholder 2"/>
          <p:cNvSpPr>
            <a:spLocks noGrp="1"/>
          </p:cNvSpPr>
          <p:nvPr>
            <p:ph idx="1"/>
          </p:nvPr>
        </p:nvSpPr>
        <p:spPr/>
        <p:txBody>
          <a:bodyPr/>
          <a:lstStyle/>
          <a:p>
            <a:pPr>
              <a:buFont typeface="+mj-lt"/>
              <a:buAutoNum type="arabicPeriod" startAt="6"/>
            </a:pPr>
            <a:r>
              <a:rPr lang="en-US" b="0" dirty="0" smtClean="0">
                <a:ea typeface="ＭＳ Ｐゴシック" pitchFamily="-107" charset="-128"/>
                <a:cs typeface="ＭＳ Ｐゴシック" pitchFamily="-107" charset="-128"/>
              </a:rPr>
              <a:t>Select the </a:t>
            </a:r>
            <a:r>
              <a:rPr lang="en-US" dirty="0" smtClean="0">
                <a:ea typeface="ＭＳ Ｐゴシック" pitchFamily="-107" charset="-128"/>
                <a:cs typeface="ＭＳ Ｐゴシック" pitchFamily="-107" charset="-128"/>
              </a:rPr>
              <a:t>"Install/Configure Grid Service Container" </a:t>
            </a:r>
            <a:r>
              <a:rPr lang="en-US" b="0" dirty="0" smtClean="0">
                <a:ea typeface="ＭＳ Ｐゴシック" pitchFamily="-107" charset="-128"/>
                <a:cs typeface="ＭＳ Ｐゴシック" pitchFamily="-107" charset="-128"/>
              </a:rPr>
              <a:t>checkbox. </a:t>
            </a:r>
            <a:r>
              <a:rPr lang="en-US" dirty="0" smtClean="0">
                <a:ea typeface="ＭＳ Ｐゴシック" pitchFamily="-107" charset="-128"/>
                <a:cs typeface="ＭＳ Ｐゴシック" pitchFamily="-107" charset="-128"/>
              </a:rPr>
              <a:t>De</a:t>
            </a:r>
            <a:r>
              <a:rPr lang="en-US" b="0" dirty="0" smtClean="0">
                <a:ea typeface="ＭＳ Ｐゴシック" pitchFamily="-107" charset="-128"/>
                <a:cs typeface="ＭＳ Ｐゴシック" pitchFamily="-107" charset="-128"/>
              </a:rPr>
              <a:t>-select the “Install/Configure </a:t>
            </a:r>
            <a:r>
              <a:rPr lang="en-US" b="0" dirty="0" err="1" smtClean="0">
                <a:ea typeface="ＭＳ Ｐゴシック" pitchFamily="-107" charset="-128"/>
                <a:cs typeface="ＭＳ Ｐゴシック" pitchFamily="-107" charset="-128"/>
              </a:rPr>
              <a:t>caGrid</a:t>
            </a:r>
            <a:r>
              <a:rPr lang="en-US" b="0" dirty="0" smtClean="0">
                <a:ea typeface="ＭＳ Ｐゴシック" pitchFamily="-107" charset="-128"/>
                <a:cs typeface="ＭＳ Ｐゴシック" pitchFamily="-107" charset="-128"/>
              </a:rPr>
              <a:t> Software” checkbox. Click the </a:t>
            </a:r>
            <a:r>
              <a:rPr lang="en-US" dirty="0" smtClean="0">
                <a:ea typeface="ＭＳ Ｐゴシック" pitchFamily="-107" charset="-128"/>
                <a:cs typeface="ＭＳ Ｐゴシック" pitchFamily="-107" charset="-128"/>
              </a:rPr>
              <a:t>"Next"</a:t>
            </a:r>
            <a:r>
              <a:rPr lang="en-US" b="0" dirty="0" smtClean="0">
                <a:ea typeface="ＭＳ Ｐゴシック" pitchFamily="-107" charset="-128"/>
                <a:cs typeface="ＭＳ Ｐゴシック" pitchFamily="-107" charset="-128"/>
              </a:rPr>
              <a:t> button.</a:t>
            </a:r>
          </a:p>
        </p:txBody>
      </p:sp>
      <p:pic>
        <p:nvPicPr>
          <p:cNvPr id="6" name="Picture 5" descr="02-installContainer.png"/>
          <p:cNvPicPr>
            <a:picLocks noChangeAspect="1"/>
          </p:cNvPicPr>
          <p:nvPr/>
        </p:nvPicPr>
        <p:blipFill>
          <a:blip r:embed="rId2"/>
          <a:stretch>
            <a:fillRect/>
          </a:stretch>
        </p:blipFill>
        <p:spPr>
          <a:xfrm>
            <a:off x="1752600" y="2133600"/>
            <a:ext cx="5518150" cy="436392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Creating a Secure Tomcat Container</a:t>
            </a:r>
            <a:endParaRPr lang="en-US" dirty="0"/>
          </a:p>
        </p:txBody>
      </p:sp>
      <p:sp>
        <p:nvSpPr>
          <p:cNvPr id="3" name="Content Placeholder 2"/>
          <p:cNvSpPr>
            <a:spLocks noGrp="1"/>
          </p:cNvSpPr>
          <p:nvPr>
            <p:ph idx="1"/>
          </p:nvPr>
        </p:nvSpPr>
        <p:spPr/>
        <p:txBody>
          <a:bodyPr/>
          <a:lstStyle/>
          <a:p>
            <a:pPr>
              <a:buFont typeface="+mj-lt"/>
              <a:buAutoNum type="arabicPeriod" startAt="7"/>
            </a:pPr>
            <a:r>
              <a:rPr lang="en-US" b="0" dirty="0" smtClean="0">
                <a:ea typeface="ＭＳ Ｐゴシック" pitchFamily="-107" charset="-128"/>
                <a:cs typeface="ＭＳ Ｐゴシック" pitchFamily="-107" charset="-128"/>
              </a:rPr>
              <a:t>Select </a:t>
            </a:r>
            <a:r>
              <a:rPr lang="en-US" dirty="0" smtClean="0">
                <a:ea typeface="ＭＳ Ｐゴシック" pitchFamily="-107" charset="-128"/>
                <a:cs typeface="ＭＳ Ｐゴシック" pitchFamily="-107" charset="-128"/>
              </a:rPr>
              <a:t>Tomcat </a:t>
            </a:r>
            <a:r>
              <a:rPr lang="en-US" b="0" dirty="0" smtClean="0">
                <a:ea typeface="ＭＳ Ｐゴシック" pitchFamily="-107" charset="-128"/>
                <a:cs typeface="ＭＳ Ｐゴシック" pitchFamily="-107" charset="-128"/>
              </a:rPr>
              <a:t>as the Container you would like to install.</a:t>
            </a:r>
          </a:p>
          <a:p>
            <a:pPr>
              <a:buFontTx/>
              <a:buAutoNum type="arabicPeriod" startAt="7"/>
            </a:pPr>
            <a:r>
              <a:rPr lang="en-US" b="0" dirty="0" smtClean="0">
                <a:ea typeface="ＭＳ Ｐゴシック" pitchFamily="-107" charset="-128"/>
                <a:cs typeface="ＭＳ Ｐゴシック" pitchFamily="-107" charset="-128"/>
              </a:rPr>
              <a:t>Check the box "</a:t>
            </a:r>
            <a:r>
              <a:rPr lang="en-US" dirty="0" smtClean="0">
                <a:ea typeface="ＭＳ Ｐゴシック" pitchFamily="-107" charset="-128"/>
                <a:cs typeface="ＭＳ Ｐゴシック" pitchFamily="-107" charset="-128"/>
              </a:rPr>
              <a:t>Should this container be secure?</a:t>
            </a:r>
            <a:r>
              <a:rPr lang="en-US" b="0" dirty="0" smtClean="0">
                <a:ea typeface="ＭＳ Ｐゴシック" pitchFamily="-107" charset="-128"/>
                <a:cs typeface="ＭＳ Ｐゴシック" pitchFamily="-107" charset="-128"/>
              </a:rPr>
              <a:t>" and click the "</a:t>
            </a:r>
            <a:r>
              <a:rPr lang="en-US" dirty="0" smtClean="0">
                <a:ea typeface="ＭＳ Ｐゴシック" pitchFamily="-107" charset="-128"/>
                <a:cs typeface="ＭＳ Ｐゴシック" pitchFamily="-107" charset="-128"/>
              </a:rPr>
              <a:t>Next</a:t>
            </a:r>
            <a:r>
              <a:rPr lang="en-US" b="0" dirty="0" smtClean="0">
                <a:ea typeface="ＭＳ Ｐゴシック" pitchFamily="-107" charset="-128"/>
                <a:cs typeface="ＭＳ Ｐゴシック" pitchFamily="-107" charset="-128"/>
              </a:rPr>
              <a:t>" button.</a:t>
            </a:r>
          </a:p>
        </p:txBody>
      </p:sp>
      <p:pic>
        <p:nvPicPr>
          <p:cNvPr id="5" name="Picture 4" descr="03-tomcat.png"/>
          <p:cNvPicPr>
            <a:picLocks noChangeAspect="1"/>
          </p:cNvPicPr>
          <p:nvPr/>
        </p:nvPicPr>
        <p:blipFill>
          <a:blip r:embed="rId2"/>
          <a:stretch>
            <a:fillRect/>
          </a:stretch>
        </p:blipFill>
        <p:spPr>
          <a:xfrm>
            <a:off x="1752600" y="2362200"/>
            <a:ext cx="4973638" cy="39333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Creating a Secure Tomcat Container</a:t>
            </a:r>
            <a:endParaRPr lang="en-US" dirty="0"/>
          </a:p>
        </p:txBody>
      </p:sp>
      <p:sp>
        <p:nvSpPr>
          <p:cNvPr id="3" name="Content Placeholder 2"/>
          <p:cNvSpPr>
            <a:spLocks noGrp="1"/>
          </p:cNvSpPr>
          <p:nvPr>
            <p:ph idx="1"/>
          </p:nvPr>
        </p:nvSpPr>
        <p:spPr/>
        <p:txBody>
          <a:bodyPr/>
          <a:lstStyle/>
          <a:p>
            <a:pPr>
              <a:buFont typeface="+mj-lt"/>
              <a:buAutoNum type="arabicPeriod" startAt="9"/>
            </a:pPr>
            <a:r>
              <a:rPr lang="en-US" b="0" dirty="0" smtClean="0">
                <a:ea typeface="ＭＳ Ｐゴシック" pitchFamily="-107" charset="-128"/>
                <a:cs typeface="ＭＳ Ｐゴシック" pitchFamily="-107" charset="-128"/>
              </a:rPr>
              <a:t>We will use the default hostname and ports identified by the Installer. Click the "</a:t>
            </a:r>
            <a:r>
              <a:rPr lang="en-US" dirty="0" smtClean="0">
                <a:ea typeface="ＭＳ Ｐゴシック" pitchFamily="-107" charset="-128"/>
                <a:cs typeface="ＭＳ Ｐゴシック" pitchFamily="-107" charset="-128"/>
              </a:rPr>
              <a:t>Next</a:t>
            </a:r>
            <a:r>
              <a:rPr lang="en-US" b="0" dirty="0" smtClean="0">
                <a:ea typeface="ＭＳ Ｐゴシック" pitchFamily="-107" charset="-128"/>
                <a:cs typeface="ＭＳ Ｐゴシック" pitchFamily="-107" charset="-128"/>
              </a:rPr>
              <a:t>" button. </a:t>
            </a:r>
          </a:p>
          <a:p>
            <a:pPr>
              <a:buFontTx/>
              <a:buNone/>
            </a:pPr>
            <a:endParaRPr lang="en-US" dirty="0" smtClean="0">
              <a:ea typeface="ＭＳ Ｐゴシック" pitchFamily="-107" charset="-128"/>
              <a:cs typeface="ＭＳ Ｐゴシック" pitchFamily="-107" charset="-128"/>
            </a:endParaRPr>
          </a:p>
          <a:p>
            <a:pPr>
              <a:buFontTx/>
              <a:buNone/>
            </a:pPr>
            <a:r>
              <a:rPr lang="en-US" dirty="0" smtClean="0">
                <a:ea typeface="ＭＳ Ｐゴシック" pitchFamily="-107" charset="-128"/>
                <a:cs typeface="ＭＳ Ｐゴシック" pitchFamily="-107" charset="-128"/>
              </a:rPr>
              <a:t>Note: </a:t>
            </a:r>
          </a:p>
          <a:p>
            <a:pPr>
              <a:buFontTx/>
              <a:buNone/>
            </a:pPr>
            <a:r>
              <a:rPr lang="en-US" sz="1600" b="0" dirty="0" smtClean="0">
                <a:ea typeface="ＭＳ Ｐゴシック" pitchFamily="-107" charset="-128"/>
                <a:cs typeface="ＭＳ Ｐゴシック" pitchFamily="-107" charset="-128"/>
              </a:rPr>
              <a:t>In real word usage the hostname must</a:t>
            </a:r>
          </a:p>
          <a:p>
            <a:pPr>
              <a:buFontTx/>
              <a:buNone/>
            </a:pPr>
            <a:r>
              <a:rPr lang="en-US" sz="1600" b="0" dirty="0" smtClean="0">
                <a:ea typeface="ＭＳ Ｐゴシック" pitchFamily="-107" charset="-128"/>
                <a:cs typeface="ＭＳ Ｐゴシック" pitchFamily="-107" charset="-128"/>
              </a:rPr>
              <a:t>be externally routable and fully-qualified </a:t>
            </a:r>
          </a:p>
          <a:p>
            <a:pPr>
              <a:buFontTx/>
              <a:buNone/>
            </a:pPr>
            <a:r>
              <a:rPr lang="en-US" sz="1600" b="0" dirty="0" smtClean="0">
                <a:ea typeface="ＭＳ Ｐゴシック" pitchFamily="-107" charset="-128"/>
                <a:cs typeface="ＭＳ Ｐゴシック" pitchFamily="-107" charset="-128"/>
              </a:rPr>
              <a:t>name or IP Address.</a:t>
            </a:r>
          </a:p>
          <a:p>
            <a:pPr>
              <a:buFontTx/>
              <a:buNone/>
            </a:pPr>
            <a:r>
              <a:rPr lang="en-US" sz="1600" b="0" dirty="0" smtClean="0">
                <a:ea typeface="ＭＳ Ｐゴシック" pitchFamily="-107" charset="-128"/>
                <a:cs typeface="ＭＳ Ｐゴシック" pitchFamily="-107" charset="-128"/>
              </a:rPr>
              <a:t>For example, the Training Grid Master </a:t>
            </a:r>
          </a:p>
          <a:p>
            <a:pPr>
              <a:buFontTx/>
              <a:buNone/>
            </a:pPr>
            <a:r>
              <a:rPr lang="en-US" sz="1600" b="0" dirty="0" smtClean="0">
                <a:ea typeface="ＭＳ Ｐゴシック" pitchFamily="-107" charset="-128"/>
                <a:cs typeface="ＭＳ Ｐゴシック" pitchFamily="-107" charset="-128"/>
              </a:rPr>
              <a:t>GTS external hostname is </a:t>
            </a:r>
          </a:p>
          <a:p>
            <a:pPr>
              <a:buFontTx/>
              <a:buNone/>
            </a:pPr>
            <a:r>
              <a:rPr lang="en-US" sz="1600" b="0" dirty="0" err="1" smtClean="0">
                <a:ea typeface="ＭＳ Ｐゴシック" pitchFamily="-107" charset="-128"/>
                <a:cs typeface="ＭＳ Ｐゴシック" pitchFamily="-107" charset="-128"/>
              </a:rPr>
              <a:t>mastergts.training.cagrid.org</a:t>
            </a:r>
            <a:r>
              <a:rPr lang="en-US" sz="1600" b="0" dirty="0" smtClean="0">
                <a:ea typeface="ＭＳ Ｐゴシック" pitchFamily="-107" charset="-128"/>
                <a:cs typeface="ＭＳ Ｐゴシック" pitchFamily="-107" charset="-128"/>
              </a:rPr>
              <a:t> and </a:t>
            </a:r>
          </a:p>
          <a:p>
            <a:pPr>
              <a:buFontTx/>
              <a:buNone/>
            </a:pPr>
            <a:r>
              <a:rPr lang="en-US" sz="1600" b="0" dirty="0" smtClean="0">
                <a:ea typeface="ＭＳ Ｐゴシック" pitchFamily="-107" charset="-128"/>
                <a:cs typeface="ＭＳ Ｐゴシック" pitchFamily="-107" charset="-128"/>
              </a:rPr>
              <a:t>internal, non-routable hostname is ‘</a:t>
            </a:r>
          </a:p>
          <a:p>
            <a:pPr>
              <a:buFontTx/>
              <a:buNone/>
            </a:pPr>
            <a:r>
              <a:rPr lang="en-US" sz="1600" b="0" dirty="0" smtClean="0">
                <a:ea typeface="ＭＳ Ｐゴシック" pitchFamily="-107" charset="-128"/>
                <a:cs typeface="ＭＳ Ｐゴシック" pitchFamily="-107" charset="-128"/>
              </a:rPr>
              <a:t>cagrid-1_4-training-master-gts.cagrid.org. </a:t>
            </a:r>
          </a:p>
          <a:p>
            <a:pPr>
              <a:buFontTx/>
              <a:buNone/>
            </a:pPr>
            <a:r>
              <a:rPr lang="en-US" sz="1600" b="0" dirty="0" smtClean="0">
                <a:ea typeface="ＭＳ Ｐゴシック" pitchFamily="-107" charset="-128"/>
                <a:cs typeface="ＭＳ Ｐゴシック" pitchFamily="-107" charset="-128"/>
              </a:rPr>
              <a:t>We specified </a:t>
            </a:r>
            <a:r>
              <a:rPr lang="en-US" sz="1600" b="0" dirty="0" err="1" smtClean="0">
                <a:ea typeface="ＭＳ Ｐゴシック" pitchFamily="-107" charset="-128"/>
                <a:cs typeface="ＭＳ Ｐゴシック" pitchFamily="-107" charset="-128"/>
              </a:rPr>
              <a:t>mastergts.training.cagrid.org</a:t>
            </a:r>
            <a:r>
              <a:rPr lang="en-US" sz="1600" b="0" dirty="0" smtClean="0">
                <a:ea typeface="ＭＳ Ｐゴシック" pitchFamily="-107" charset="-128"/>
                <a:cs typeface="ＭＳ Ｐゴシック" pitchFamily="-107" charset="-128"/>
              </a:rPr>
              <a:t>. </a:t>
            </a:r>
          </a:p>
          <a:p>
            <a:endParaRPr lang="en-US" sz="1600" dirty="0"/>
          </a:p>
        </p:txBody>
      </p:sp>
      <p:pic>
        <p:nvPicPr>
          <p:cNvPr id="5" name="Picture 4" descr="04-hostname.png"/>
          <p:cNvPicPr>
            <a:picLocks noChangeAspect="1"/>
          </p:cNvPicPr>
          <p:nvPr/>
        </p:nvPicPr>
        <p:blipFill>
          <a:blip r:embed="rId2"/>
          <a:stretch>
            <a:fillRect/>
          </a:stretch>
        </p:blipFill>
        <p:spPr>
          <a:xfrm>
            <a:off x="4572000" y="2209800"/>
            <a:ext cx="4187399" cy="33115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Creating a Secure Tomcat Container</a:t>
            </a:r>
            <a:endParaRPr lang="en-US" dirty="0"/>
          </a:p>
        </p:txBody>
      </p:sp>
      <p:sp>
        <p:nvSpPr>
          <p:cNvPr id="3" name="Content Placeholder 2"/>
          <p:cNvSpPr>
            <a:spLocks noGrp="1"/>
          </p:cNvSpPr>
          <p:nvPr>
            <p:ph idx="1"/>
          </p:nvPr>
        </p:nvSpPr>
        <p:spPr/>
        <p:txBody>
          <a:bodyPr/>
          <a:lstStyle/>
          <a:p>
            <a:pPr marL="0" indent="0" eaLnBrk="1" hangingPunct="1">
              <a:buFontTx/>
              <a:buNone/>
            </a:pPr>
            <a:r>
              <a:rPr lang="en-US" dirty="0" smtClean="0">
                <a:ea typeface="ＭＳ Ｐゴシック" pitchFamily="-107" charset="-128"/>
                <a:cs typeface="ＭＳ Ｐゴシック" pitchFamily="-107" charset="-128"/>
              </a:rPr>
              <a:t>Obtain Grid account and Host Certificate</a:t>
            </a:r>
          </a:p>
          <a:p>
            <a:pPr marL="0" indent="0" eaLnBrk="1" hangingPunct="1">
              <a:buFontTx/>
              <a:buNone/>
            </a:pPr>
            <a:r>
              <a:rPr lang="en-US" b="0" dirty="0" smtClean="0">
                <a:ea typeface="ＭＳ Ｐゴシック" pitchFamily="-107" charset="-128"/>
                <a:cs typeface="ＭＳ Ｐゴシック" pitchFamily="-107" charset="-128"/>
              </a:rPr>
              <a:t>In order to deploy a secure container to the Grid you must have host certificates that have been created by the Dorian Service. Using these steps you will register an account and obtain host certificates using the GAARDS UI.</a:t>
            </a:r>
          </a:p>
          <a:p>
            <a:pPr marL="0" indent="0" eaLnBrk="1" hangingPunct="1">
              <a:buFontTx/>
              <a:buNone/>
            </a:pPr>
            <a:endParaRPr lang="en-US" b="0" dirty="0" smtClean="0">
              <a:ea typeface="ＭＳ Ｐゴシック" pitchFamily="-107" charset="-128"/>
              <a:cs typeface="ＭＳ Ｐゴシック" pitchFamily="-107" charset="-128"/>
            </a:endParaRPr>
          </a:p>
          <a:p>
            <a:pPr eaLnBrk="1" hangingPunct="1">
              <a:buClr>
                <a:srgbClr val="21BAFF"/>
              </a:buClr>
              <a:buFont typeface="+mj-lt"/>
              <a:buAutoNum type="arabicPeriod" startAt="10"/>
            </a:pPr>
            <a:r>
              <a:rPr lang="en-US" b="0" dirty="0" smtClean="0"/>
              <a:t>Select the “Use GAARDS to obtain host </a:t>
            </a:r>
            <a:br>
              <a:rPr lang="en-US" b="0" dirty="0" smtClean="0"/>
            </a:br>
            <a:r>
              <a:rPr lang="en-US" b="0" dirty="0" smtClean="0"/>
              <a:t>credentials” option to create credentials </a:t>
            </a:r>
            <a:br>
              <a:rPr lang="en-US" b="0" dirty="0" smtClean="0"/>
            </a:br>
            <a:r>
              <a:rPr lang="en-US" b="0" dirty="0" smtClean="0"/>
              <a:t>and click the "Next" button. </a:t>
            </a:r>
          </a:p>
          <a:p>
            <a:pPr eaLnBrk="1" hangingPunct="1">
              <a:buClr>
                <a:srgbClr val="21BAFF"/>
              </a:buClr>
              <a:buFont typeface="+mj-lt"/>
              <a:buAutoNum type="arabicPeriod" startAt="10"/>
            </a:pPr>
            <a:r>
              <a:rPr lang="en-US" b="0" dirty="0" smtClean="0"/>
              <a:t>The GAARDS UI will automatically open. </a:t>
            </a:r>
          </a:p>
          <a:p>
            <a:pPr eaLnBrk="1" hangingPunct="1">
              <a:buClr>
                <a:srgbClr val="21BAFF"/>
              </a:buClr>
              <a:buFont typeface="+mj-lt"/>
              <a:buAutoNum type="arabicPeriod" startAt="10"/>
            </a:pPr>
            <a:endParaRPr lang="en-US" dirty="0" smtClean="0"/>
          </a:p>
          <a:p>
            <a:pPr marL="0" lvl="1">
              <a:buClr>
                <a:srgbClr val="21BAFF"/>
              </a:buClr>
              <a:buNone/>
            </a:pPr>
            <a:r>
              <a:rPr lang="en-US" dirty="0" smtClean="0"/>
              <a:t>If it does not, open a new command prompt  </a:t>
            </a:r>
            <a:br>
              <a:rPr lang="en-US" dirty="0" smtClean="0"/>
            </a:br>
            <a:r>
              <a:rPr lang="en-US" dirty="0" smtClean="0"/>
              <a:t>and change to the GAARDS UI directory:</a:t>
            </a:r>
          </a:p>
          <a:p>
            <a:pPr marL="0" lvl="1">
              <a:buClr>
                <a:srgbClr val="21BAFF"/>
              </a:buClr>
              <a:buNone/>
            </a:pPr>
            <a:r>
              <a:rPr lang="en-US" dirty="0" smtClean="0"/>
              <a:t>%&gt; </a:t>
            </a:r>
            <a:r>
              <a:rPr lang="en-US" dirty="0" err="1" smtClean="0"/>
              <a:t>cd</a:t>
            </a:r>
            <a:r>
              <a:rPr lang="en-US" dirty="0" smtClean="0"/>
              <a:t> </a:t>
            </a:r>
            <a:r>
              <a:rPr lang="en-US" dirty="0" err="1" smtClean="0"/>
              <a:t>c:\hackathon</a:t>
            </a:r>
            <a:endParaRPr lang="en-US" dirty="0" smtClean="0"/>
          </a:p>
          <a:p>
            <a:pPr marL="0" lvl="1">
              <a:buClr>
                <a:srgbClr val="21BAFF"/>
              </a:buClr>
              <a:buNone/>
            </a:pPr>
            <a:r>
              <a:rPr lang="en-US" dirty="0" smtClean="0"/>
              <a:t>Then run </a:t>
            </a:r>
            <a:r>
              <a:rPr lang="en-US" b="1" dirty="0" smtClean="0"/>
              <a:t>ant security:</a:t>
            </a:r>
          </a:p>
          <a:p>
            <a:pPr marL="0" lvl="1">
              <a:buClr>
                <a:srgbClr val="21BAFF"/>
              </a:buClr>
              <a:buNone/>
            </a:pPr>
            <a:r>
              <a:rPr lang="en-US" dirty="0" smtClean="0"/>
              <a:t>%&gt; ant security</a:t>
            </a:r>
          </a:p>
        </p:txBody>
      </p:sp>
      <p:pic>
        <p:nvPicPr>
          <p:cNvPr id="5" name="Picture 4" descr="05-usegaards.png"/>
          <p:cNvPicPr>
            <a:picLocks noChangeAspect="1"/>
          </p:cNvPicPr>
          <p:nvPr/>
        </p:nvPicPr>
        <p:blipFill>
          <a:blip r:embed="rId2"/>
          <a:stretch>
            <a:fillRect/>
          </a:stretch>
        </p:blipFill>
        <p:spPr>
          <a:xfrm>
            <a:off x="5029200" y="2971800"/>
            <a:ext cx="3781908" cy="29908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smtClean="0">
                <a:ea typeface="ＭＳ Ｐゴシック" pitchFamily="-107" charset="-128"/>
                <a:cs typeface="ＭＳ Ｐゴシック" pitchFamily="-107" charset="-128"/>
              </a:rPr>
              <a:t>caGrid</a:t>
            </a:r>
            <a:r>
              <a:rPr lang="en-US" b="0" dirty="0" smtClean="0">
                <a:ea typeface="ＭＳ Ｐゴシック" pitchFamily="-107" charset="-128"/>
                <a:cs typeface="ＭＳ Ｐゴシック" pitchFamily="-107" charset="-128"/>
              </a:rPr>
              <a:t> Software Installation</a:t>
            </a:r>
            <a:endParaRPr lang="en-US" b="0" dirty="0"/>
          </a:p>
        </p:txBody>
      </p:sp>
      <p:sp>
        <p:nvSpPr>
          <p:cNvPr id="3" name="Content Placeholder 2"/>
          <p:cNvSpPr>
            <a:spLocks noGrp="1"/>
          </p:cNvSpPr>
          <p:nvPr>
            <p:ph idx="1"/>
          </p:nvPr>
        </p:nvSpPr>
        <p:spPr>
          <a:xfrm>
            <a:off x="304800" y="1371600"/>
            <a:ext cx="8610600" cy="4953000"/>
          </a:xfrm>
        </p:spPr>
        <p:txBody>
          <a:bodyPr/>
          <a:lstStyle/>
          <a:p>
            <a:pPr eaLnBrk="1" hangingPunct="1">
              <a:buNone/>
            </a:pPr>
            <a:r>
              <a:rPr lang="en-US" dirty="0" smtClean="0">
                <a:ea typeface="ＭＳ Ｐゴシック" pitchFamily="-107" charset="-128"/>
                <a:cs typeface="ＭＳ Ｐゴシック" pitchFamily="-107" charset="-128"/>
              </a:rPr>
              <a:t>Configuration</a:t>
            </a:r>
          </a:p>
          <a:p>
            <a:pPr eaLnBrk="1" hangingPunct="1">
              <a:buNone/>
            </a:pPr>
            <a:r>
              <a:rPr lang="en-US" b="0" dirty="0" smtClean="0">
                <a:ea typeface="ＭＳ Ｐゴシック" pitchFamily="-107" charset="-128"/>
                <a:cs typeface="ＭＳ Ｐゴシック" pitchFamily="-107" charset="-128"/>
              </a:rPr>
              <a:t>Set the following </a:t>
            </a:r>
            <a:r>
              <a:rPr lang="en-US" dirty="0" smtClean="0">
                <a:ea typeface="ＭＳ Ｐゴシック" pitchFamily="-107" charset="-128"/>
                <a:cs typeface="ＭＳ Ｐゴシック" pitchFamily="-107" charset="-128"/>
              </a:rPr>
              <a:t>SYSTEM</a:t>
            </a:r>
            <a:r>
              <a:rPr lang="en-US" b="0" dirty="0" smtClean="0">
                <a:ea typeface="ＭＳ Ｐゴシック" pitchFamily="-107" charset="-128"/>
                <a:cs typeface="ＭＳ Ｐゴシック" pitchFamily="-107" charset="-128"/>
              </a:rPr>
              <a:t> environment variables</a:t>
            </a:r>
          </a:p>
          <a:p>
            <a:pPr eaLnBrk="1" hangingPunct="1">
              <a:buFont typeface="Arial"/>
              <a:buChar char="•"/>
            </a:pPr>
            <a:r>
              <a:rPr lang="en-US" b="0" dirty="0" smtClean="0">
                <a:ea typeface="ＭＳ Ｐゴシック" pitchFamily="-107" charset="-128"/>
                <a:cs typeface="ＭＳ Ｐゴシック" pitchFamily="-107" charset="-128"/>
              </a:rPr>
              <a:t>JAVA_HOME is set to your JDK directory</a:t>
            </a:r>
          </a:p>
          <a:p>
            <a:pPr eaLnBrk="1" hangingPunct="1">
              <a:buFont typeface="Arial"/>
              <a:buChar char="•"/>
            </a:pPr>
            <a:r>
              <a:rPr lang="en-US" b="0" dirty="0" smtClean="0">
                <a:ea typeface="ＭＳ Ｐゴシック" pitchFamily="-107" charset="-128"/>
                <a:cs typeface="ＭＳ Ｐゴシック" pitchFamily="-107" charset="-128"/>
              </a:rPr>
              <a:t>ANT_HOME=C:\hackathon\apache-ant-1.7.0</a:t>
            </a:r>
          </a:p>
          <a:p>
            <a:pPr eaLnBrk="1" hangingPunct="1">
              <a:buFont typeface="Arial"/>
              <a:buChar char="•"/>
            </a:pPr>
            <a:r>
              <a:rPr lang="en-US" b="0" dirty="0" smtClean="0">
                <a:ea typeface="ＭＳ Ｐゴシック" pitchFamily="-107" charset="-128"/>
                <a:cs typeface="ＭＳ Ｐゴシック" pitchFamily="-107" charset="-128"/>
              </a:rPr>
              <a:t>GLOBUS_LOCATION=C:\hackathon\ws-core-4.0.3 </a:t>
            </a:r>
          </a:p>
          <a:p>
            <a:pPr eaLnBrk="1" hangingPunct="1">
              <a:buFont typeface="Arial"/>
              <a:buChar char="•"/>
            </a:pPr>
            <a:r>
              <a:rPr lang="en-US" b="0" dirty="0" smtClean="0">
                <a:ea typeface="ＭＳ Ｐゴシック" pitchFamily="-107" charset="-128"/>
                <a:cs typeface="ＭＳ Ｐゴシック" pitchFamily="-107" charset="-128"/>
              </a:rPr>
              <a:t>CATALINA_HOME=C:\hackathon\apache-tomcat-5.5.27</a:t>
            </a:r>
          </a:p>
          <a:p>
            <a:pPr eaLnBrk="1" hangingPunct="1">
              <a:buNone/>
            </a:pPr>
            <a:endParaRPr lang="en-US" b="0" dirty="0" smtClean="0">
              <a:ea typeface="ＭＳ Ｐゴシック" pitchFamily="-107" charset="-128"/>
              <a:cs typeface="ＭＳ Ｐゴシック" pitchFamily="-107" charset="-128"/>
            </a:endParaRPr>
          </a:p>
          <a:p>
            <a:pPr eaLnBrk="1" hangingPunct="1">
              <a:buFontTx/>
              <a:buNone/>
            </a:pPr>
            <a:r>
              <a:rPr lang="en-US" b="0" dirty="0" smtClean="0">
                <a:ea typeface="ＭＳ Ｐゴシック" pitchFamily="-107" charset="-128"/>
                <a:cs typeface="ＭＳ Ｐゴシック" pitchFamily="-107" charset="-128"/>
              </a:rPr>
              <a:t>Add “;%ANT_HOME%\</a:t>
            </a:r>
            <a:r>
              <a:rPr lang="en-US" b="0" dirty="0" err="1" smtClean="0">
                <a:ea typeface="ＭＳ Ｐゴシック" pitchFamily="-107" charset="-128"/>
                <a:cs typeface="ＭＳ Ｐゴシック" pitchFamily="-107" charset="-128"/>
              </a:rPr>
              <a:t>bin;%JAVA_HOME</a:t>
            </a:r>
            <a:r>
              <a:rPr lang="en-US" b="0" dirty="0" smtClean="0">
                <a:ea typeface="ＭＳ Ｐゴシック" pitchFamily="-107" charset="-128"/>
                <a:cs typeface="ＭＳ Ｐゴシック" pitchFamily="-107" charset="-128"/>
              </a:rPr>
              <a:t>%\bin” to the end of your </a:t>
            </a:r>
            <a:r>
              <a:rPr lang="en-US" dirty="0" smtClean="0">
                <a:ea typeface="ＭＳ Ｐゴシック" pitchFamily="-107" charset="-128"/>
                <a:cs typeface="ＭＳ Ｐゴシック" pitchFamily="-107" charset="-128"/>
              </a:rPr>
              <a:t>SYSTEM </a:t>
            </a:r>
            <a:r>
              <a:rPr lang="en-US" b="0" dirty="0" smtClean="0">
                <a:ea typeface="ＭＳ Ｐゴシック" pitchFamily="-107" charset="-128"/>
                <a:cs typeface="ＭＳ Ｐゴシック" pitchFamily="-107" charset="-128"/>
              </a:rPr>
              <a:t>path.</a:t>
            </a:r>
          </a:p>
          <a:p>
            <a:pPr eaLnBrk="1" hangingPunct="1">
              <a:buFontTx/>
              <a:buNone/>
            </a:pPr>
            <a:endParaRPr lang="en-US" b="0" dirty="0" smtClean="0">
              <a:ea typeface="ＭＳ Ｐゴシック" pitchFamily="-107" charset="-128"/>
              <a:cs typeface="ＭＳ Ｐゴシック" pitchFamily="-107" charset="-128"/>
            </a:endParaRPr>
          </a:p>
          <a:p>
            <a:pPr eaLnBrk="1" hangingPunct="1">
              <a:buFontTx/>
              <a:buNone/>
            </a:pPr>
            <a:r>
              <a:rPr lang="en-US" b="0" dirty="0" smtClean="0">
                <a:ea typeface="ＭＳ Ｐゴシック" pitchFamily="-107" charset="-128"/>
                <a:cs typeface="ＭＳ Ｐゴシック" pitchFamily="-107" charset="-128"/>
              </a:rPr>
              <a:t>Additional software included in </a:t>
            </a:r>
            <a:r>
              <a:rPr lang="en-US" b="0" dirty="0" err="1" smtClean="0">
                <a:ea typeface="ＭＳ Ｐゴシック" pitchFamily="-107" charset="-128"/>
                <a:cs typeface="ＭＳ Ｐゴシック" pitchFamily="-107" charset="-128"/>
              </a:rPr>
              <a:t>hackathon.zip</a:t>
            </a:r>
            <a:r>
              <a:rPr lang="en-US" b="0" dirty="0" smtClean="0">
                <a:ea typeface="ＭＳ Ｐゴシック" pitchFamily="-107" charset="-128"/>
                <a:cs typeface="ＭＳ Ｐゴシック" pitchFamily="-107" charset="-128"/>
              </a:rPr>
              <a:t>:</a:t>
            </a:r>
          </a:p>
          <a:p>
            <a:pPr eaLnBrk="1" hangingPunct="1"/>
            <a:r>
              <a:rPr lang="en-US" b="0" dirty="0" smtClean="0">
                <a:ea typeface="ＭＳ Ｐゴシック" pitchFamily="-107" charset="-128"/>
                <a:cs typeface="ＭＳ Ｐゴシック" pitchFamily="-107" charset="-128"/>
              </a:rPr>
              <a:t>Notepad++, A free file editor application: C:\</a:t>
            </a:r>
            <a:r>
              <a:rPr lang="en-US" b="0" dirty="0" err="1" smtClean="0">
                <a:ea typeface="ＭＳ Ｐゴシック" pitchFamily="-107" charset="-128"/>
                <a:cs typeface="ＭＳ Ｐゴシック" pitchFamily="-107" charset="-128"/>
              </a:rPr>
              <a:t>hackathon</a:t>
            </a:r>
            <a:r>
              <a:rPr lang="en-US" b="0" dirty="0" smtClean="0">
                <a:ea typeface="ＭＳ Ｐゴシック" pitchFamily="-107" charset="-128"/>
                <a:cs typeface="ＭＳ Ｐゴシック" pitchFamily="-107" charset="-128"/>
              </a:rPr>
              <a:t>\notepad++</a:t>
            </a:r>
          </a:p>
          <a:p>
            <a:pPr eaLnBrk="1" hangingPunct="1"/>
            <a:r>
              <a:rPr lang="en-US" b="0" dirty="0" smtClean="0">
                <a:ea typeface="ＭＳ Ｐゴシック" pitchFamily="-107" charset="-128"/>
                <a:cs typeface="ＭＳ Ｐゴシック" pitchFamily="-107" charset="-128"/>
              </a:rPr>
              <a:t>Software Distributions: C:\</a:t>
            </a:r>
            <a:r>
              <a:rPr lang="en-US" b="0" dirty="0" err="1" smtClean="0">
                <a:ea typeface="ＭＳ Ｐゴシック" pitchFamily="-107" charset="-128"/>
                <a:cs typeface="ＭＳ Ｐゴシック" pitchFamily="-107" charset="-128"/>
              </a:rPr>
              <a:t>hackathon</a:t>
            </a:r>
            <a:r>
              <a:rPr lang="en-US" b="0" dirty="0" smtClean="0">
                <a:ea typeface="ＭＳ Ｐゴシック" pitchFamily="-107" charset="-128"/>
                <a:cs typeface="ＭＳ Ｐゴシック" pitchFamily="-107" charset="-128"/>
              </a:rPr>
              <a:t>\dist</a:t>
            </a:r>
          </a:p>
          <a:p>
            <a:pPr eaLnBrk="1" hangingPunct="1"/>
            <a:r>
              <a:rPr lang="en-US" b="0" dirty="0" smtClean="0">
                <a:ea typeface="ＭＳ Ｐゴシック" pitchFamily="-107" charset="-128"/>
                <a:cs typeface="ＭＳ Ｐゴシック" pitchFamily="-107" charset="-128"/>
              </a:rPr>
              <a:t>Completed PODS Data Service: C:\</a:t>
            </a:r>
            <a:r>
              <a:rPr lang="en-US" b="0" dirty="0" err="1" smtClean="0">
                <a:ea typeface="ＭＳ Ｐゴシック" pitchFamily="-107" charset="-128"/>
                <a:cs typeface="ＭＳ Ｐゴシック" pitchFamily="-107" charset="-128"/>
              </a:rPr>
              <a:t>hackathon\PODSDataSvc</a:t>
            </a:r>
            <a:r>
              <a:rPr lang="en-US" b="0" dirty="0" smtClean="0">
                <a:ea typeface="ＭＳ Ｐゴシック" pitchFamily="-107" charset="-128"/>
                <a:cs typeface="ＭＳ Ｐゴシック" pitchFamily="-107" charset="-128"/>
              </a:rPr>
              <a:t>-solution</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4953000" cy="1143000"/>
          </a:xfrm>
        </p:spPr>
        <p:txBody>
          <a:bodyPr/>
          <a:lstStyle/>
          <a:p>
            <a:r>
              <a:rPr lang="en-US" dirty="0" smtClean="0">
                <a:ea typeface="ＭＳ Ｐゴシック" pitchFamily="-107" charset="-128"/>
                <a:cs typeface="ＭＳ Ｐゴシック" pitchFamily="-107" charset="-128"/>
              </a:rPr>
              <a:t>Creating an Account on the Training Grid</a:t>
            </a:r>
            <a:endParaRPr lang="en-US" dirty="0"/>
          </a:p>
        </p:txBody>
      </p:sp>
      <p:sp>
        <p:nvSpPr>
          <p:cNvPr id="3" name="Content Placeholder 2"/>
          <p:cNvSpPr>
            <a:spLocks noGrp="1"/>
          </p:cNvSpPr>
          <p:nvPr>
            <p:ph idx="1"/>
          </p:nvPr>
        </p:nvSpPr>
        <p:spPr>
          <a:xfrm>
            <a:off x="304800" y="1371600"/>
            <a:ext cx="5029200" cy="4953000"/>
          </a:xfrm>
        </p:spPr>
        <p:txBody>
          <a:bodyPr/>
          <a:lstStyle/>
          <a:p>
            <a:pPr>
              <a:buFontTx/>
              <a:buNone/>
              <a:defRPr/>
            </a:pPr>
            <a:r>
              <a:rPr lang="en-US" dirty="0" smtClean="0">
                <a:ea typeface="ＭＳ Ｐゴシック" pitchFamily="-112" charset="-128"/>
                <a:cs typeface="ＭＳ Ｐゴシック" pitchFamily="-112" charset="-128"/>
              </a:rPr>
              <a:t>Register with GAARDS</a:t>
            </a:r>
            <a:endParaRPr lang="en-US" sz="1100" dirty="0" smtClean="0">
              <a:ea typeface="ＭＳ Ｐゴシック" pitchFamily="-112" charset="-128"/>
              <a:cs typeface="ＭＳ Ｐゴシック" pitchFamily="-112" charset="-128"/>
            </a:endParaRPr>
          </a:p>
          <a:p>
            <a:pPr>
              <a:buFontTx/>
              <a:buNone/>
              <a:defRPr/>
            </a:pPr>
            <a:endParaRPr lang="en-US" sz="900" dirty="0" smtClean="0">
              <a:ea typeface="ＭＳ Ｐゴシック" pitchFamily="-112" charset="-128"/>
              <a:cs typeface="ＭＳ Ｐゴシック" pitchFamily="-112" charset="-128"/>
            </a:endParaRPr>
          </a:p>
          <a:p>
            <a:pPr>
              <a:buFontTx/>
              <a:buNone/>
              <a:defRPr/>
            </a:pPr>
            <a:r>
              <a:rPr lang="en-US" sz="1600" dirty="0" smtClean="0">
                <a:ea typeface="ＭＳ Ｐゴシック" pitchFamily="-112" charset="-128"/>
                <a:cs typeface="ＭＳ Ｐゴシック" pitchFamily="-112" charset="-128"/>
              </a:rPr>
              <a:t>Note: if you have an NCI account (or KC </a:t>
            </a:r>
            <a:br>
              <a:rPr lang="en-US" sz="1600" dirty="0" smtClean="0">
                <a:ea typeface="ＭＳ Ｐゴシック" pitchFamily="-112" charset="-128"/>
                <a:cs typeface="ＭＳ Ｐゴシック" pitchFamily="-112" charset="-128"/>
              </a:rPr>
            </a:br>
            <a:r>
              <a:rPr lang="en-US" sz="1600" dirty="0" smtClean="0">
                <a:ea typeface="ＭＳ Ｐゴシック" pitchFamily="-112" charset="-128"/>
                <a:cs typeface="ＭＳ Ｐゴシック" pitchFamily="-112" charset="-128"/>
              </a:rPr>
              <a:t>account), you can skip this step.</a:t>
            </a:r>
            <a:endParaRPr lang="en-US" sz="1000" dirty="0" smtClean="0">
              <a:ea typeface="ＭＳ Ｐゴシック" pitchFamily="-112" charset="-128"/>
              <a:cs typeface="ＭＳ Ｐゴシック" pitchFamily="-112" charset="-128"/>
            </a:endParaRPr>
          </a:p>
          <a:p>
            <a:pPr>
              <a:buFont typeface="+mj-lt"/>
              <a:buAutoNum type="arabicPeriod" startAt="12"/>
              <a:defRPr/>
            </a:pPr>
            <a:r>
              <a:rPr lang="en-US" b="0" dirty="0" smtClean="0">
                <a:ea typeface="ＭＳ Ｐゴシック" pitchFamily="-112" charset="-128"/>
                <a:cs typeface="ＭＳ Ｐゴシック" pitchFamily="-112" charset="-128"/>
              </a:rPr>
              <a:t>Click the </a:t>
            </a:r>
            <a:r>
              <a:rPr lang="en-US" dirty="0" smtClean="0">
                <a:ea typeface="ＭＳ Ｐゴシック" pitchFamily="-112" charset="-128"/>
                <a:cs typeface="ＭＳ Ｐゴシック" pitchFamily="-112" charset="-128"/>
              </a:rPr>
              <a:t>Account Management </a:t>
            </a:r>
            <a:br>
              <a:rPr lang="en-US" dirty="0" smtClean="0">
                <a:ea typeface="ＭＳ Ｐゴシック" pitchFamily="-112" charset="-128"/>
                <a:cs typeface="ＭＳ Ｐゴシック" pitchFamily="-112" charset="-128"/>
              </a:rPr>
            </a:br>
            <a:r>
              <a:rPr lang="en-US" b="0" dirty="0" smtClean="0">
                <a:ea typeface="ＭＳ Ｐゴシック" pitchFamily="-112" charset="-128"/>
                <a:cs typeface="ＭＳ Ｐゴシック" pitchFamily="-112" charset="-128"/>
              </a:rPr>
              <a:t>Menu item, then select </a:t>
            </a:r>
            <a:br>
              <a:rPr lang="en-US" b="0" dirty="0" smtClean="0">
                <a:ea typeface="ＭＳ Ｐゴシック" pitchFamily="-112" charset="-128"/>
                <a:cs typeface="ＭＳ Ｐゴシック" pitchFamily="-112" charset="-128"/>
              </a:rPr>
            </a:br>
            <a:r>
              <a:rPr lang="en-US" dirty="0" smtClean="0">
                <a:ea typeface="ＭＳ Ｐゴシック" pitchFamily="-112" charset="-128"/>
                <a:cs typeface="ＭＳ Ｐゴシック" pitchFamily="-112" charset="-128"/>
              </a:rPr>
              <a:t>Local Accounts</a:t>
            </a:r>
            <a:r>
              <a:rPr lang="en-US" b="0" dirty="0" smtClean="0">
                <a:ea typeface="ＭＳ Ｐゴシック" pitchFamily="-112" charset="-128"/>
                <a:cs typeface="ＭＳ Ｐゴシック" pitchFamily="-112" charset="-128"/>
              </a:rPr>
              <a:t>-&gt;</a:t>
            </a:r>
            <a:r>
              <a:rPr lang="en-US" dirty="0" smtClean="0">
                <a:ea typeface="ＭＳ Ｐゴシック" pitchFamily="-112" charset="-128"/>
                <a:cs typeface="ＭＳ Ｐゴシック" pitchFamily="-112" charset="-128"/>
              </a:rPr>
              <a:t>Registration.</a:t>
            </a:r>
          </a:p>
          <a:p>
            <a:pPr>
              <a:buFont typeface="+mj-lt"/>
              <a:buAutoNum type="arabicPeriod" startAt="12"/>
              <a:defRPr/>
            </a:pPr>
            <a:r>
              <a:rPr lang="en-US" b="0" dirty="0" smtClean="0">
                <a:ea typeface="ＭＳ Ｐゴシック" pitchFamily="-112" charset="-128"/>
                <a:cs typeface="ＭＳ Ｐゴシック" pitchFamily="-112" charset="-128"/>
              </a:rPr>
              <a:t>Provide the requested information, </a:t>
            </a:r>
          </a:p>
          <a:p>
            <a:pPr>
              <a:buFont typeface="+mj-lt"/>
              <a:buAutoNum type="arabicPeriod" startAt="12"/>
              <a:defRPr/>
            </a:pPr>
            <a:r>
              <a:rPr lang="en-US" b="0" dirty="0" smtClean="0">
                <a:ea typeface="ＭＳ Ｐゴシック" pitchFamily="-112" charset="-128"/>
                <a:cs typeface="ＭＳ Ｐゴシック" pitchFamily="-112" charset="-128"/>
              </a:rPr>
              <a:t>Click </a:t>
            </a:r>
            <a:r>
              <a:rPr lang="en-US" dirty="0" smtClean="0">
                <a:ea typeface="ＭＳ Ｐゴシック" pitchFamily="-112" charset="-128"/>
                <a:cs typeface="ＭＳ Ｐゴシック" pitchFamily="-112" charset="-128"/>
              </a:rPr>
              <a:t>Apply.</a:t>
            </a:r>
          </a:p>
          <a:p>
            <a:pPr marL="0" indent="0">
              <a:buFontTx/>
              <a:buNone/>
              <a:defRPr/>
            </a:pPr>
            <a:r>
              <a:rPr lang="en-US" dirty="0" smtClean="0">
                <a:ea typeface="ＭＳ Ｐゴシック" pitchFamily="-112" charset="-128"/>
                <a:cs typeface="ＭＳ Ｐゴシック" pitchFamily="-112" charset="-128"/>
              </a:rPr>
              <a:t>Note on password requirements</a:t>
            </a:r>
            <a:r>
              <a:rPr lang="en-US" b="0" dirty="0" smtClean="0">
                <a:ea typeface="ＭＳ Ｐゴシック" pitchFamily="-112" charset="-128"/>
                <a:cs typeface="ＭＳ Ｐゴシック" pitchFamily="-112" charset="-128"/>
              </a:rPr>
              <a:t>: A valid password must be between 10 and 20 characters and CANNOT contain a dictionary word. It MUST contain at least one upper case letter, at least one lower case letter, at least one number, and at least one symbol (~!@#$%^&amp;*()_-+={}[]|:;&lt;&gt;,.?) </a:t>
            </a:r>
          </a:p>
        </p:txBody>
      </p:sp>
      <p:pic>
        <p:nvPicPr>
          <p:cNvPr id="6" name="Picture 5" descr="06-registrationa.png"/>
          <p:cNvPicPr>
            <a:picLocks noChangeAspect="1"/>
          </p:cNvPicPr>
          <p:nvPr/>
        </p:nvPicPr>
        <p:blipFill>
          <a:blip r:embed="rId2"/>
          <a:stretch>
            <a:fillRect/>
          </a:stretch>
        </p:blipFill>
        <p:spPr>
          <a:xfrm>
            <a:off x="4572000" y="1371600"/>
            <a:ext cx="3924300" cy="1778640"/>
          </a:xfrm>
          <a:prstGeom prst="rect">
            <a:avLst/>
          </a:prstGeom>
        </p:spPr>
      </p:pic>
      <p:pic>
        <p:nvPicPr>
          <p:cNvPr id="7" name="Picture 6" descr="06-registration-2.png"/>
          <p:cNvPicPr>
            <a:picLocks noChangeAspect="1"/>
          </p:cNvPicPr>
          <p:nvPr/>
        </p:nvPicPr>
        <p:blipFill>
          <a:blip r:embed="rId3"/>
          <a:stretch>
            <a:fillRect/>
          </a:stretch>
        </p:blipFill>
        <p:spPr>
          <a:xfrm>
            <a:off x="5334000" y="3429000"/>
            <a:ext cx="3097482" cy="287591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5486400" cy="1143000"/>
          </a:xfrm>
        </p:spPr>
        <p:txBody>
          <a:bodyPr/>
          <a:lstStyle/>
          <a:p>
            <a:r>
              <a:rPr lang="en-US" dirty="0" smtClean="0">
                <a:ea typeface="ＭＳ Ｐゴシック" pitchFamily="-107" charset="-128"/>
                <a:cs typeface="ＭＳ Ｐゴシック" pitchFamily="-107" charset="-128"/>
              </a:rPr>
              <a:t>Creating an Account on the Training Grid</a:t>
            </a:r>
            <a:endParaRPr lang="en-US" dirty="0"/>
          </a:p>
        </p:txBody>
      </p:sp>
      <p:sp>
        <p:nvSpPr>
          <p:cNvPr id="3" name="Content Placeholder 2"/>
          <p:cNvSpPr>
            <a:spLocks noGrp="1"/>
          </p:cNvSpPr>
          <p:nvPr>
            <p:ph idx="1"/>
          </p:nvPr>
        </p:nvSpPr>
        <p:spPr/>
        <p:txBody>
          <a:bodyPr/>
          <a:lstStyle/>
          <a:p>
            <a:pPr>
              <a:buFontTx/>
              <a:buNone/>
            </a:pPr>
            <a:r>
              <a:rPr lang="en-US" dirty="0" smtClean="0">
                <a:ea typeface="ＭＳ Ｐゴシック" pitchFamily="-107" charset="-128"/>
                <a:cs typeface="ＭＳ Ｐゴシック" pitchFamily="-107" charset="-128"/>
              </a:rPr>
              <a:t>Login to the Community </a:t>
            </a:r>
            <a:br>
              <a:rPr lang="en-US" dirty="0" smtClean="0">
                <a:ea typeface="ＭＳ Ｐゴシック" pitchFamily="-107" charset="-128"/>
                <a:cs typeface="ＭＳ Ｐゴシック" pitchFamily="-107" charset="-128"/>
              </a:rPr>
            </a:br>
            <a:r>
              <a:rPr lang="en-US" dirty="0" smtClean="0">
                <a:ea typeface="ＭＳ Ｐゴシック" pitchFamily="-107" charset="-128"/>
                <a:cs typeface="ＭＳ Ｐゴシック" pitchFamily="-107" charset="-128"/>
              </a:rPr>
              <a:t>Training Grid</a:t>
            </a:r>
          </a:p>
          <a:p>
            <a:pPr>
              <a:buFontTx/>
              <a:buNone/>
            </a:pPr>
            <a:endParaRPr lang="en-US" b="0" dirty="0" smtClean="0">
              <a:ea typeface="ＭＳ Ｐゴシック" pitchFamily="-107" charset="-128"/>
              <a:cs typeface="ＭＳ Ｐゴシック" pitchFamily="-107" charset="-128"/>
            </a:endParaRPr>
          </a:p>
          <a:p>
            <a:pPr>
              <a:buFont typeface="+mj-lt"/>
              <a:buAutoNum type="arabicPeriod" startAt="15"/>
              <a:defRPr/>
            </a:pPr>
            <a:r>
              <a:rPr lang="en-US" b="0" dirty="0" smtClean="0">
                <a:ea typeface="ＭＳ Ｐゴシック" pitchFamily="-107" charset="-128"/>
                <a:cs typeface="ＭＳ Ｐゴシック" pitchFamily="-107" charset="-128"/>
              </a:rPr>
              <a:t>Click the "</a:t>
            </a:r>
            <a:r>
              <a:rPr lang="en-US" dirty="0" smtClean="0">
                <a:ea typeface="ＭＳ Ｐゴシック" pitchFamily="-107" charset="-128"/>
                <a:cs typeface="ＭＳ Ｐゴシック" pitchFamily="-107" charset="-128"/>
              </a:rPr>
              <a:t>Login</a:t>
            </a:r>
            <a:r>
              <a:rPr lang="en-US" b="0" dirty="0" smtClean="0">
                <a:ea typeface="ＭＳ Ｐゴシック" pitchFamily="-107" charset="-128"/>
                <a:cs typeface="ＭＳ Ｐゴシック" pitchFamily="-107" charset="-128"/>
              </a:rPr>
              <a:t>" button.</a:t>
            </a:r>
            <a:r>
              <a:rPr lang="en-US" dirty="0" smtClean="0">
                <a:solidFill>
                  <a:srgbClr val="21BAFF"/>
                </a:solidFill>
                <a:ea typeface="ＭＳ Ｐゴシック" pitchFamily="-112" charset="-128"/>
                <a:cs typeface="ＭＳ Ｐゴシック" pitchFamily="-112" charset="-128"/>
              </a:rPr>
              <a:t> </a:t>
            </a:r>
          </a:p>
          <a:p>
            <a:pPr>
              <a:buFont typeface="+mj-lt"/>
              <a:buAutoNum type="arabicPeriod" startAt="15"/>
              <a:defRPr/>
            </a:pPr>
            <a:r>
              <a:rPr lang="en-US" b="0" dirty="0" smtClean="0">
                <a:ea typeface="ＭＳ Ｐゴシック" pitchFamily="-112" charset="-128"/>
                <a:cs typeface="ＭＳ Ｐゴシック" pitchFamily="-112" charset="-128"/>
              </a:rPr>
              <a:t>In the Login dialog, enter </a:t>
            </a:r>
            <a:br>
              <a:rPr lang="en-US" b="0" dirty="0" smtClean="0">
                <a:ea typeface="ＭＳ Ｐゴシック" pitchFamily="-112" charset="-128"/>
                <a:cs typeface="ＭＳ Ｐゴシック" pitchFamily="-112" charset="-128"/>
              </a:rPr>
            </a:br>
            <a:r>
              <a:rPr lang="en-US" b="0" dirty="0" smtClean="0">
                <a:ea typeface="ＭＳ Ｐゴシック" pitchFamily="-112" charset="-128"/>
                <a:cs typeface="ＭＳ Ｐゴシック" pitchFamily="-112" charset="-128"/>
              </a:rPr>
              <a:t>your “</a:t>
            </a:r>
            <a:r>
              <a:rPr lang="en-US" dirty="0" smtClean="0">
                <a:ea typeface="ＭＳ Ｐゴシック" pitchFamily="-112" charset="-128"/>
                <a:cs typeface="ＭＳ Ｐゴシック" pitchFamily="-112" charset="-128"/>
              </a:rPr>
              <a:t>User ID</a:t>
            </a:r>
            <a:r>
              <a:rPr lang="en-US" b="0" dirty="0" smtClean="0">
                <a:ea typeface="ＭＳ Ｐゴシック" pitchFamily="-112" charset="-128"/>
                <a:cs typeface="ＭＳ Ｐゴシック" pitchFamily="-112" charset="-128"/>
              </a:rPr>
              <a:t>” and “</a:t>
            </a:r>
            <a:r>
              <a:rPr lang="en-US" dirty="0" smtClean="0">
                <a:ea typeface="ＭＳ Ｐゴシック" pitchFamily="-112" charset="-128"/>
                <a:cs typeface="ＭＳ Ｐゴシック" pitchFamily="-112" charset="-128"/>
              </a:rPr>
              <a:t>Password</a:t>
            </a:r>
            <a:r>
              <a:rPr lang="en-US" b="0" dirty="0" smtClean="0">
                <a:ea typeface="ＭＳ Ｐゴシック" pitchFamily="-112" charset="-128"/>
                <a:cs typeface="ＭＳ Ｐゴシック" pitchFamily="-112" charset="-128"/>
              </a:rPr>
              <a:t>” and click the “</a:t>
            </a:r>
            <a:r>
              <a:rPr lang="en-US" dirty="0" smtClean="0">
                <a:ea typeface="ＭＳ Ｐゴシック" pitchFamily="-112" charset="-128"/>
                <a:cs typeface="ＭＳ Ｐゴシック" pitchFamily="-112" charset="-128"/>
              </a:rPr>
              <a:t>Login</a:t>
            </a:r>
            <a:r>
              <a:rPr lang="en-US" b="0" dirty="0" smtClean="0">
                <a:ea typeface="ＭＳ Ｐゴシック" pitchFamily="-112" charset="-128"/>
                <a:cs typeface="ＭＳ Ｐゴシック" pitchFamily="-112" charset="-128"/>
              </a:rPr>
              <a:t>” button.</a:t>
            </a:r>
          </a:p>
          <a:p>
            <a:pPr>
              <a:buNone/>
              <a:defRPr/>
            </a:pPr>
            <a:endParaRPr lang="en-US" b="0" dirty="0" smtClean="0">
              <a:ea typeface="ＭＳ Ｐゴシック" pitchFamily="-112" charset="-128"/>
              <a:cs typeface="ＭＳ Ｐゴシック" pitchFamily="-112" charset="-128"/>
            </a:endParaRPr>
          </a:p>
          <a:p>
            <a:pPr>
              <a:buNone/>
              <a:defRPr/>
            </a:pPr>
            <a:r>
              <a:rPr lang="en-US" dirty="0" smtClean="0">
                <a:ea typeface="ＭＳ Ｐゴシック" pitchFamily="-112" charset="-128"/>
                <a:cs typeface="ＭＳ Ｐゴシック" pitchFamily="-112" charset="-128"/>
              </a:rPr>
              <a:t>Note: </a:t>
            </a:r>
            <a:r>
              <a:rPr lang="en-US" b="0" dirty="0" smtClean="0">
                <a:ea typeface="ＭＳ Ｐゴシック" pitchFamily="-112" charset="-128"/>
                <a:cs typeface="ＭＳ Ｐゴシック" pitchFamily="-112" charset="-128"/>
              </a:rPr>
              <a:t>if you are using your NCI/KC username and password, select the NCI organization. Otherwise, use the default of “</a:t>
            </a:r>
            <a:r>
              <a:rPr lang="en-US" dirty="0" smtClean="0">
                <a:ea typeface="ＭＳ Ｐゴシック" pitchFamily="-112" charset="-128"/>
                <a:cs typeface="ＭＳ Ｐゴシック" pitchFamily="-112" charset="-128"/>
              </a:rPr>
              <a:t>Training</a:t>
            </a:r>
            <a:r>
              <a:rPr lang="en-US" b="0" dirty="0" smtClean="0">
                <a:ea typeface="ＭＳ Ｐゴシック" pitchFamily="-112" charset="-128"/>
                <a:cs typeface="ＭＳ Ｐゴシック" pitchFamily="-112" charset="-128"/>
              </a:rPr>
              <a:t>”.</a:t>
            </a:r>
            <a:endParaRPr lang="en-US" b="0" dirty="0" smtClean="0">
              <a:ea typeface="ＭＳ Ｐゴシック" pitchFamily="-107" charset="-128"/>
              <a:cs typeface="ＭＳ Ｐゴシック" pitchFamily="-107" charset="-128"/>
            </a:endParaRPr>
          </a:p>
        </p:txBody>
      </p:sp>
      <p:pic>
        <p:nvPicPr>
          <p:cNvPr id="6" name="Picture 5" descr="Picture 74.png"/>
          <p:cNvPicPr>
            <a:picLocks noChangeAspect="1"/>
          </p:cNvPicPr>
          <p:nvPr/>
        </p:nvPicPr>
        <p:blipFill>
          <a:blip r:embed="rId2"/>
          <a:srcRect/>
          <a:stretch>
            <a:fillRect/>
          </a:stretch>
        </p:blipFill>
        <p:spPr bwMode="auto">
          <a:xfrm>
            <a:off x="685800" y="4343400"/>
            <a:ext cx="6780212" cy="673100"/>
          </a:xfrm>
          <a:prstGeom prst="rect">
            <a:avLst/>
          </a:prstGeom>
          <a:noFill/>
          <a:ln w="9525">
            <a:noFill/>
            <a:miter lim="800000"/>
            <a:headEnd/>
            <a:tailEnd/>
          </a:ln>
        </p:spPr>
      </p:pic>
      <p:sp>
        <p:nvSpPr>
          <p:cNvPr id="7" name="TextBox 6"/>
          <p:cNvSpPr txBox="1"/>
          <p:nvPr/>
        </p:nvSpPr>
        <p:spPr>
          <a:xfrm>
            <a:off x="228600" y="5257800"/>
            <a:ext cx="1752600" cy="646331"/>
          </a:xfrm>
          <a:prstGeom prst="rect">
            <a:avLst/>
          </a:prstGeom>
          <a:noFill/>
        </p:spPr>
        <p:txBody>
          <a:bodyPr wrap="square" rtlCol="0">
            <a:spAutoFit/>
          </a:bodyPr>
          <a:lstStyle/>
          <a:p>
            <a:r>
              <a:rPr lang="en-US" dirty="0" smtClean="0"/>
              <a:t>Jot down this identity</a:t>
            </a:r>
            <a:endParaRPr lang="en-US" dirty="0"/>
          </a:p>
        </p:txBody>
      </p:sp>
      <p:pic>
        <p:nvPicPr>
          <p:cNvPr id="8" name="Picture 7" descr="07-logina.png"/>
          <p:cNvPicPr>
            <a:picLocks noChangeAspect="1"/>
          </p:cNvPicPr>
          <p:nvPr/>
        </p:nvPicPr>
        <p:blipFill>
          <a:blip r:embed="rId3"/>
          <a:stretch>
            <a:fillRect/>
          </a:stretch>
        </p:blipFill>
        <p:spPr>
          <a:xfrm>
            <a:off x="3429000" y="1600200"/>
            <a:ext cx="4972050" cy="1019175"/>
          </a:xfrm>
          <a:prstGeom prst="rect">
            <a:avLst/>
          </a:prstGeom>
        </p:spPr>
      </p:pic>
      <p:pic>
        <p:nvPicPr>
          <p:cNvPr id="9" name="Picture 8" descr="09-success.png"/>
          <p:cNvPicPr>
            <a:picLocks noChangeAspect="1"/>
          </p:cNvPicPr>
          <p:nvPr/>
        </p:nvPicPr>
        <p:blipFill>
          <a:blip r:embed="rId4"/>
          <a:stretch>
            <a:fillRect/>
          </a:stretch>
        </p:blipFill>
        <p:spPr>
          <a:xfrm>
            <a:off x="2514600" y="5105400"/>
            <a:ext cx="4105275" cy="148120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Obtaining a Host Certificate</a:t>
            </a:r>
            <a:endParaRPr lang="en-US" dirty="0"/>
          </a:p>
        </p:txBody>
      </p:sp>
      <p:sp>
        <p:nvSpPr>
          <p:cNvPr id="3" name="Content Placeholder 2"/>
          <p:cNvSpPr>
            <a:spLocks noGrp="1"/>
          </p:cNvSpPr>
          <p:nvPr>
            <p:ph idx="1"/>
          </p:nvPr>
        </p:nvSpPr>
        <p:spPr/>
        <p:txBody>
          <a:bodyPr/>
          <a:lstStyle/>
          <a:p>
            <a:pPr>
              <a:buFontTx/>
              <a:buNone/>
            </a:pPr>
            <a:r>
              <a:rPr lang="en-US" dirty="0" smtClean="0">
                <a:ea typeface="ＭＳ Ｐゴシック" pitchFamily="-107" charset="-128"/>
                <a:cs typeface="ＭＳ Ｐゴシック" pitchFamily="-107" charset="-128"/>
              </a:rPr>
              <a:t>Request Host Certificate</a:t>
            </a:r>
          </a:p>
          <a:p>
            <a:pPr eaLnBrk="1" hangingPunct="1">
              <a:buFontTx/>
              <a:buNone/>
            </a:pPr>
            <a:r>
              <a:rPr lang="en-US" b="0" dirty="0" smtClean="0">
                <a:ea typeface="ＭＳ Ｐゴシック" pitchFamily="-107" charset="-128"/>
                <a:cs typeface="ＭＳ Ｐゴシック" pitchFamily="-107" charset="-128"/>
              </a:rPr>
              <a:t>Host certificates are used to establish secure communications between clients and services.</a:t>
            </a:r>
          </a:p>
          <a:p>
            <a:pPr eaLnBrk="1" hangingPunct="1">
              <a:buFontTx/>
              <a:buNone/>
            </a:pPr>
            <a:endParaRPr lang="en-US" b="0" dirty="0" smtClean="0">
              <a:ea typeface="ＭＳ Ｐゴシック" pitchFamily="-107" charset="-128"/>
              <a:cs typeface="ＭＳ Ｐゴシック" pitchFamily="-107" charset="-128"/>
            </a:endParaRPr>
          </a:p>
          <a:p>
            <a:pPr eaLnBrk="1" hangingPunct="1">
              <a:buFont typeface="+mj-lt"/>
              <a:buAutoNum type="arabicPeriod" startAt="17"/>
            </a:pPr>
            <a:r>
              <a:rPr lang="en-US" b="0" dirty="0" smtClean="0">
                <a:ea typeface="ＭＳ Ｐゴシック" pitchFamily="-107" charset="-128"/>
                <a:cs typeface="ＭＳ Ｐゴシック" pitchFamily="-107" charset="-128"/>
              </a:rPr>
              <a:t>Open the "</a:t>
            </a:r>
            <a:r>
              <a:rPr lang="en-US" dirty="0" smtClean="0">
                <a:ea typeface="ＭＳ Ｐゴシック" pitchFamily="-107" charset="-128"/>
                <a:cs typeface="ＭＳ Ｐゴシック" pitchFamily="-107" charset="-128"/>
              </a:rPr>
              <a:t>Request Host Certificate</a:t>
            </a:r>
            <a:r>
              <a:rPr lang="en-US" b="0" dirty="0" smtClean="0">
                <a:ea typeface="ＭＳ Ｐゴシック" pitchFamily="-107" charset="-128"/>
                <a:cs typeface="ＭＳ Ｐゴシック" pitchFamily="-107" charset="-128"/>
              </a:rPr>
              <a:t>" Panel via the "</a:t>
            </a:r>
            <a:r>
              <a:rPr lang="en-US" dirty="0" smtClean="0">
                <a:ea typeface="ＭＳ Ｐゴシック" pitchFamily="-107" charset="-128"/>
                <a:cs typeface="ＭＳ Ｐゴシック" pitchFamily="-107" charset="-128"/>
              </a:rPr>
              <a:t>My Account</a:t>
            </a:r>
            <a:r>
              <a:rPr lang="en-US" b="0" dirty="0" smtClean="0">
                <a:ea typeface="ＭＳ Ｐゴシック" pitchFamily="-107" charset="-128"/>
                <a:cs typeface="ＭＳ Ｐゴシック" pitchFamily="-107" charset="-128"/>
              </a:rPr>
              <a:t>" menu and "</a:t>
            </a:r>
            <a:r>
              <a:rPr lang="en-US" dirty="0" smtClean="0">
                <a:ea typeface="ＭＳ Ｐゴシック" pitchFamily="-107" charset="-128"/>
                <a:cs typeface="ＭＳ Ｐゴシック" pitchFamily="-107" charset="-128"/>
              </a:rPr>
              <a:t>Request Host Certificate</a:t>
            </a:r>
            <a:r>
              <a:rPr lang="en-US" b="0" dirty="0" smtClean="0">
                <a:ea typeface="ＭＳ Ｐゴシック" pitchFamily="-107" charset="-128"/>
                <a:cs typeface="ＭＳ Ｐゴシック" pitchFamily="-107" charset="-128"/>
              </a:rPr>
              <a:t>” menu item.</a:t>
            </a:r>
            <a:endParaRPr lang="en-US" dirty="0" smtClean="0">
              <a:ea typeface="ＭＳ Ｐゴシック" pitchFamily="-107" charset="-128"/>
              <a:cs typeface="ＭＳ Ｐゴシック" pitchFamily="-107" charset="-128"/>
            </a:endParaRPr>
          </a:p>
          <a:p>
            <a:endParaRPr lang="en-US" dirty="0"/>
          </a:p>
        </p:txBody>
      </p:sp>
      <p:pic>
        <p:nvPicPr>
          <p:cNvPr id="5" name="Picture 4" descr="10-hostcerta.png"/>
          <p:cNvPicPr>
            <a:picLocks noChangeAspect="1"/>
          </p:cNvPicPr>
          <p:nvPr/>
        </p:nvPicPr>
        <p:blipFill>
          <a:blip r:embed="rId2"/>
          <a:stretch>
            <a:fillRect/>
          </a:stretch>
        </p:blipFill>
        <p:spPr>
          <a:xfrm>
            <a:off x="2438400" y="3326255"/>
            <a:ext cx="4673600" cy="320630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Obtaining a Host Certificate</a:t>
            </a:r>
            <a:endParaRPr lang="en-US" dirty="0"/>
          </a:p>
        </p:txBody>
      </p:sp>
      <p:sp>
        <p:nvSpPr>
          <p:cNvPr id="3" name="Content Placeholder 2"/>
          <p:cNvSpPr>
            <a:spLocks noGrp="1"/>
          </p:cNvSpPr>
          <p:nvPr>
            <p:ph idx="1"/>
          </p:nvPr>
        </p:nvSpPr>
        <p:spPr>
          <a:xfrm>
            <a:off x="304800" y="1143000"/>
            <a:ext cx="4724400" cy="5181600"/>
          </a:xfrm>
        </p:spPr>
        <p:txBody>
          <a:bodyPr/>
          <a:lstStyle/>
          <a:p>
            <a:pPr>
              <a:buFont typeface="+mj-lt"/>
              <a:buAutoNum type="arabicPeriod" startAt="18"/>
              <a:defRPr/>
            </a:pPr>
            <a:r>
              <a:rPr lang="en-US" b="0" dirty="0" smtClean="0">
                <a:ea typeface="ＭＳ Ｐゴシック" pitchFamily="-112" charset="-128"/>
                <a:cs typeface="ＭＳ Ｐゴシック" pitchFamily="-112" charset="-128"/>
              </a:rPr>
              <a:t>Accept the Host name that GAARDS identifies.</a:t>
            </a:r>
          </a:p>
          <a:p>
            <a:pPr>
              <a:buFontTx/>
              <a:buAutoNum type="arabicPeriod" startAt="18"/>
              <a:defRPr/>
            </a:pPr>
            <a:r>
              <a:rPr lang="en-US" b="0" dirty="0" smtClean="0">
                <a:ea typeface="ＭＳ Ｐゴシック" pitchFamily="-112" charset="-128"/>
                <a:cs typeface="ＭＳ Ｐゴシック" pitchFamily="-112" charset="-128"/>
              </a:rPr>
              <a:t>Accept the default location for creating the host credentials. On Windows, this will be a path like "C:\Documents and Settings\&lt;USERNAME&gt;\.</a:t>
            </a:r>
            <a:r>
              <a:rPr lang="en-US" b="0" dirty="0" err="1" smtClean="0">
                <a:ea typeface="ＭＳ Ｐゴシック" pitchFamily="-112" charset="-128"/>
                <a:cs typeface="ＭＳ Ｐゴシック" pitchFamily="-112" charset="-128"/>
              </a:rPr>
              <a:t>cagrid</a:t>
            </a:r>
            <a:r>
              <a:rPr lang="en-US" b="0" dirty="0" smtClean="0">
                <a:ea typeface="ＭＳ Ｐゴシック" pitchFamily="-112" charset="-128"/>
                <a:cs typeface="ＭＳ Ｐゴシック" pitchFamily="-112" charset="-128"/>
              </a:rPr>
              <a:t>\certificates”.</a:t>
            </a:r>
          </a:p>
          <a:p>
            <a:pPr>
              <a:buFont typeface="+mj-lt"/>
              <a:buAutoNum type="arabicPeriod" startAt="18"/>
              <a:defRPr/>
            </a:pPr>
            <a:r>
              <a:rPr lang="en-US" b="0" dirty="0" smtClean="0">
                <a:ea typeface="ＭＳ Ｐゴシック" pitchFamily="-112" charset="-128"/>
                <a:cs typeface="ＭＳ Ｐゴシック" pitchFamily="-112" charset="-128"/>
              </a:rPr>
              <a:t>Click </a:t>
            </a:r>
            <a:r>
              <a:rPr lang="en-US" dirty="0" smtClean="0">
                <a:ea typeface="ＭＳ Ｐゴシック" pitchFamily="-112" charset="-128"/>
                <a:cs typeface="ＭＳ Ｐゴシック" pitchFamily="-112" charset="-128"/>
              </a:rPr>
              <a:t>Request Certificate</a:t>
            </a:r>
            <a:r>
              <a:rPr lang="en-US" b="0" dirty="0" smtClean="0">
                <a:ea typeface="ＭＳ Ｐゴシック" pitchFamily="-112" charset="-128"/>
                <a:cs typeface="ＭＳ Ｐゴシック" pitchFamily="-112" charset="-128"/>
              </a:rPr>
              <a:t>. A dialog will display the outcome of your request. </a:t>
            </a:r>
          </a:p>
          <a:p>
            <a:pPr>
              <a:buFontTx/>
              <a:buNone/>
              <a:defRPr/>
            </a:pPr>
            <a:r>
              <a:rPr lang="en-US" dirty="0" smtClean="0">
                <a:ea typeface="ＭＳ Ｐゴシック" pitchFamily="-112" charset="-128"/>
                <a:cs typeface="ＭＳ Ｐゴシック" pitchFamily="-112" charset="-128"/>
              </a:rPr>
              <a:t>Note:</a:t>
            </a:r>
            <a:r>
              <a:rPr lang="en-US" b="0" dirty="0" smtClean="0">
                <a:ea typeface="ＭＳ Ｐゴシック" pitchFamily="-112" charset="-128"/>
                <a:cs typeface="ＭＳ Ｐゴシック" pitchFamily="-112" charset="-128"/>
              </a:rPr>
              <a:t> if you receive an error (see right), then follow the steps on the next slides. You will see the “Host Certificate Issued” dialog to the lower right after a successful request. Note the location of the certificate and key as shown in the dialog.</a:t>
            </a:r>
          </a:p>
          <a:p>
            <a:pPr>
              <a:buFont typeface="+mj-lt"/>
              <a:buAutoNum type="arabicPeriod" startAt="21"/>
              <a:defRPr/>
            </a:pPr>
            <a:r>
              <a:rPr lang="en-US" b="0" dirty="0" smtClean="0">
                <a:ea typeface="ＭＳ Ｐゴシック" pitchFamily="-112" charset="-128"/>
                <a:cs typeface="ＭＳ Ｐゴシック" pitchFamily="-112" charset="-128"/>
              </a:rPr>
              <a:t>Close the GAARDS UI.</a:t>
            </a:r>
          </a:p>
          <a:p>
            <a:pPr>
              <a:buFontTx/>
              <a:buAutoNum type="arabicPeriod" startAt="21"/>
              <a:defRPr/>
            </a:pPr>
            <a:r>
              <a:rPr lang="en-US" b="0" dirty="0" smtClean="0">
                <a:ea typeface="ＭＳ Ｐゴシック" pitchFamily="-112" charset="-128"/>
                <a:cs typeface="ＭＳ Ｐゴシック" pitchFamily="-112" charset="-128"/>
              </a:rPr>
              <a:t>Click the </a:t>
            </a:r>
            <a:r>
              <a:rPr lang="en-US" dirty="0" smtClean="0">
                <a:ea typeface="ＭＳ Ｐゴシック" pitchFamily="-112" charset="-128"/>
                <a:cs typeface="ＭＳ Ｐゴシック" pitchFamily="-112" charset="-128"/>
              </a:rPr>
              <a:t>Next</a:t>
            </a:r>
            <a:r>
              <a:rPr lang="en-US" b="0" dirty="0" smtClean="0">
                <a:ea typeface="ＭＳ Ｐゴシック" pitchFamily="-112" charset="-128"/>
                <a:cs typeface="ＭＳ Ｐゴシック" pitchFamily="-112" charset="-128"/>
              </a:rPr>
              <a:t> button on the installer.</a:t>
            </a:r>
          </a:p>
          <a:p>
            <a:endParaRPr lang="en-US" dirty="0"/>
          </a:p>
        </p:txBody>
      </p:sp>
      <p:pic>
        <p:nvPicPr>
          <p:cNvPr id="5" name="Picture 4" descr="Picture 2.png"/>
          <p:cNvPicPr>
            <a:picLocks noChangeAspect="1"/>
          </p:cNvPicPr>
          <p:nvPr/>
        </p:nvPicPr>
        <p:blipFill>
          <a:blip r:embed="rId2"/>
          <a:srcRect/>
          <a:stretch>
            <a:fillRect/>
          </a:stretch>
        </p:blipFill>
        <p:spPr bwMode="auto">
          <a:xfrm>
            <a:off x="4959350" y="4800600"/>
            <a:ext cx="3956050" cy="1600200"/>
          </a:xfrm>
          <a:prstGeom prst="rect">
            <a:avLst/>
          </a:prstGeom>
          <a:noFill/>
          <a:ln w="9525">
            <a:noFill/>
            <a:miter lim="800000"/>
            <a:headEnd/>
            <a:tailEnd/>
          </a:ln>
        </p:spPr>
      </p:pic>
      <p:pic>
        <p:nvPicPr>
          <p:cNvPr id="6" name="Picture 5" descr="Picture 75.png"/>
          <p:cNvPicPr>
            <a:picLocks noChangeAspect="1"/>
          </p:cNvPicPr>
          <p:nvPr/>
        </p:nvPicPr>
        <p:blipFill>
          <a:blip r:embed="rId3"/>
          <a:srcRect/>
          <a:stretch>
            <a:fillRect/>
          </a:stretch>
        </p:blipFill>
        <p:spPr bwMode="auto">
          <a:xfrm>
            <a:off x="4953000" y="3810000"/>
            <a:ext cx="4067175" cy="838200"/>
          </a:xfrm>
          <a:prstGeom prst="rect">
            <a:avLst/>
          </a:prstGeom>
          <a:noFill/>
          <a:ln w="9525">
            <a:noFill/>
            <a:miter lim="800000"/>
            <a:headEnd/>
            <a:tailEnd/>
          </a:ln>
        </p:spPr>
      </p:pic>
      <p:pic>
        <p:nvPicPr>
          <p:cNvPr id="8" name="Picture 7" descr="11-hostcertwindowa.png"/>
          <p:cNvPicPr>
            <a:picLocks noChangeAspect="1"/>
          </p:cNvPicPr>
          <p:nvPr/>
        </p:nvPicPr>
        <p:blipFill>
          <a:blip r:embed="rId4"/>
          <a:stretch>
            <a:fillRect/>
          </a:stretch>
        </p:blipFill>
        <p:spPr>
          <a:xfrm>
            <a:off x="4953000" y="1181638"/>
            <a:ext cx="3352800" cy="250279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Host Certificate Error</a:t>
            </a:r>
            <a:endParaRPr lang="en-US" dirty="0"/>
          </a:p>
        </p:txBody>
      </p:sp>
      <p:sp>
        <p:nvSpPr>
          <p:cNvPr id="3" name="Content Placeholder 2"/>
          <p:cNvSpPr>
            <a:spLocks noGrp="1"/>
          </p:cNvSpPr>
          <p:nvPr>
            <p:ph idx="1"/>
          </p:nvPr>
        </p:nvSpPr>
        <p:spPr>
          <a:xfrm>
            <a:off x="304800" y="1371600"/>
            <a:ext cx="4495800" cy="4953000"/>
          </a:xfrm>
        </p:spPr>
        <p:txBody>
          <a:bodyPr anchor="ctr" anchorCtr="0"/>
          <a:lstStyle/>
          <a:p>
            <a:pPr marL="0" indent="0">
              <a:buNone/>
            </a:pPr>
            <a:r>
              <a:rPr lang="en-US" b="0" dirty="0" smtClean="0">
                <a:ea typeface="ＭＳ Ｐゴシック" pitchFamily="-107" charset="-128"/>
                <a:cs typeface="ＭＳ Ｐゴシック" pitchFamily="-107" charset="-128"/>
              </a:rPr>
              <a:t>If you receive the error similar to the one to the right, raise your hand to get assistance from a </a:t>
            </a:r>
            <a:r>
              <a:rPr lang="en-US" b="0" dirty="0" err="1" smtClean="0">
                <a:ea typeface="ＭＳ Ｐゴシック" pitchFamily="-107" charset="-128"/>
                <a:cs typeface="ＭＳ Ｐゴシック" pitchFamily="-107" charset="-128"/>
              </a:rPr>
              <a:t>caGrid</a:t>
            </a:r>
            <a:r>
              <a:rPr lang="en-US" b="0" dirty="0" smtClean="0">
                <a:ea typeface="ＭＳ Ｐゴシック" pitchFamily="-107" charset="-128"/>
                <a:cs typeface="ＭＳ Ｐゴシック" pitchFamily="-107" charset="-128"/>
              </a:rPr>
              <a:t> admin.</a:t>
            </a:r>
          </a:p>
          <a:p>
            <a:pPr marL="0" indent="0"/>
            <a:endParaRPr lang="en-US" dirty="0"/>
          </a:p>
        </p:txBody>
      </p:sp>
      <p:pic>
        <p:nvPicPr>
          <p:cNvPr id="6" name="Picture 5" descr="Picture 75.png"/>
          <p:cNvPicPr>
            <a:picLocks noChangeAspect="1"/>
          </p:cNvPicPr>
          <p:nvPr/>
        </p:nvPicPr>
        <p:blipFill>
          <a:blip r:embed="rId2"/>
          <a:srcRect/>
          <a:stretch>
            <a:fillRect/>
          </a:stretch>
        </p:blipFill>
        <p:spPr bwMode="auto">
          <a:xfrm>
            <a:off x="4800600" y="3276600"/>
            <a:ext cx="4067175" cy="8382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Creating a Secure Tomcat Container</a:t>
            </a:r>
            <a:endParaRPr lang="en-US" dirty="0"/>
          </a:p>
        </p:txBody>
      </p:sp>
      <p:sp>
        <p:nvSpPr>
          <p:cNvPr id="3" name="Content Placeholder 2"/>
          <p:cNvSpPr>
            <a:spLocks noGrp="1"/>
          </p:cNvSpPr>
          <p:nvPr>
            <p:ph idx="1"/>
          </p:nvPr>
        </p:nvSpPr>
        <p:spPr/>
        <p:txBody>
          <a:bodyPr/>
          <a:lstStyle/>
          <a:p>
            <a:pPr marL="0" indent="0" eaLnBrk="1" hangingPunct="1">
              <a:buFontTx/>
              <a:buNone/>
            </a:pPr>
            <a:r>
              <a:rPr lang="en-US" dirty="0" smtClean="0">
                <a:ea typeface="ＭＳ Ｐゴシック" pitchFamily="-107" charset="-128"/>
                <a:cs typeface="ＭＳ Ｐゴシック" pitchFamily="-107" charset="-128"/>
              </a:rPr>
              <a:t>Completing the Tomcat Installation</a:t>
            </a:r>
          </a:p>
          <a:p>
            <a:pPr marL="0" indent="0" eaLnBrk="1" hangingPunct="1">
              <a:buFontTx/>
              <a:buNone/>
            </a:pPr>
            <a:endParaRPr lang="en-US" sz="1000" dirty="0" smtClean="0">
              <a:ea typeface="ＭＳ Ｐゴシック" pitchFamily="-107" charset="-128"/>
              <a:cs typeface="ＭＳ Ｐゴシック" pitchFamily="-107" charset="-128"/>
            </a:endParaRPr>
          </a:p>
          <a:p>
            <a:pPr>
              <a:buFont typeface="+mj-lt"/>
              <a:buAutoNum type="arabicPeriod" startAt="23"/>
            </a:pPr>
            <a:r>
              <a:rPr lang="en-US" b="0" dirty="0" smtClean="0">
                <a:ea typeface="ＭＳ Ｐゴシック" pitchFamily="-107" charset="-128"/>
                <a:cs typeface="ＭＳ Ｐゴシック" pitchFamily="-107" charset="-128"/>
              </a:rPr>
              <a:t>Please enter </a:t>
            </a:r>
            <a:r>
              <a:rPr lang="en-US" dirty="0" smtClean="0">
                <a:ea typeface="ＭＳ Ｐゴシック" pitchFamily="-107" charset="-128"/>
                <a:cs typeface="ＭＳ Ｐゴシック" pitchFamily="-107" charset="-128"/>
              </a:rPr>
              <a:t>C:\</a:t>
            </a:r>
            <a:r>
              <a:rPr lang="en-US" dirty="0" err="1" smtClean="0">
                <a:ea typeface="ＭＳ Ｐゴシック" pitchFamily="-107" charset="-128"/>
                <a:cs typeface="ＭＳ Ｐゴシック" pitchFamily="-107" charset="-128"/>
              </a:rPr>
              <a:t>hackathon</a:t>
            </a:r>
            <a:r>
              <a:rPr lang="en-US" dirty="0" smtClean="0">
                <a:ea typeface="ＭＳ Ｐゴシック" pitchFamily="-107" charset="-128"/>
                <a:cs typeface="ＭＳ Ｐゴシック" pitchFamily="-107" charset="-128"/>
              </a:rPr>
              <a:t> </a:t>
            </a:r>
            <a:r>
              <a:rPr lang="en-US" b="0" dirty="0" smtClean="0">
                <a:ea typeface="ＭＳ Ｐゴシック" pitchFamily="-107" charset="-128"/>
                <a:cs typeface="ＭＳ Ｐゴシック" pitchFamily="-107" charset="-128"/>
              </a:rPr>
              <a:t>in the "</a:t>
            </a:r>
            <a:r>
              <a:rPr lang="en-US" dirty="0" smtClean="0">
                <a:ea typeface="ＭＳ Ｐゴシック" pitchFamily="-107" charset="-128"/>
                <a:cs typeface="ＭＳ Ｐゴシック" pitchFamily="-107" charset="-128"/>
              </a:rPr>
              <a:t>Directory</a:t>
            </a:r>
            <a:r>
              <a:rPr lang="en-US" b="0" dirty="0" smtClean="0">
                <a:ea typeface="ＭＳ Ｐゴシック" pitchFamily="-107" charset="-128"/>
                <a:cs typeface="ＭＳ Ｐゴシック" pitchFamily="-107" charset="-128"/>
              </a:rPr>
              <a:t>" text box and click the </a:t>
            </a:r>
            <a:r>
              <a:rPr lang="en-US" dirty="0" smtClean="0">
                <a:ea typeface="ＭＳ Ｐゴシック" pitchFamily="-107" charset="-128"/>
                <a:cs typeface="ＭＳ Ｐゴシック" pitchFamily="-107" charset="-128"/>
              </a:rPr>
              <a:t>Next</a:t>
            </a:r>
            <a:r>
              <a:rPr lang="en-US" b="0" dirty="0" smtClean="0">
                <a:ea typeface="ＭＳ Ｐゴシック" pitchFamily="-107" charset="-128"/>
                <a:cs typeface="ＭＳ Ｐゴシック" pitchFamily="-107" charset="-128"/>
              </a:rPr>
              <a:t> button.</a:t>
            </a:r>
          </a:p>
          <a:p>
            <a:endParaRPr lang="en-US" dirty="0"/>
          </a:p>
        </p:txBody>
      </p:sp>
      <p:pic>
        <p:nvPicPr>
          <p:cNvPr id="5" name="Picture 4" descr="12-tomcatdirectory.png"/>
          <p:cNvPicPr>
            <a:picLocks noChangeAspect="1"/>
          </p:cNvPicPr>
          <p:nvPr/>
        </p:nvPicPr>
        <p:blipFill>
          <a:blip r:embed="rId2"/>
          <a:stretch>
            <a:fillRect/>
          </a:stretch>
        </p:blipFill>
        <p:spPr>
          <a:xfrm>
            <a:off x="2133600" y="2438400"/>
            <a:ext cx="4918074" cy="388936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Creating a Secure Tomcat Container</a:t>
            </a:r>
            <a:endParaRPr lang="en-US" dirty="0"/>
          </a:p>
        </p:txBody>
      </p:sp>
      <p:sp>
        <p:nvSpPr>
          <p:cNvPr id="3" name="Content Placeholder 2"/>
          <p:cNvSpPr>
            <a:spLocks noGrp="1"/>
          </p:cNvSpPr>
          <p:nvPr>
            <p:ph idx="1"/>
          </p:nvPr>
        </p:nvSpPr>
        <p:spPr>
          <a:xfrm>
            <a:off x="304800" y="1371600"/>
            <a:ext cx="4267200" cy="4953000"/>
          </a:xfrm>
        </p:spPr>
        <p:txBody>
          <a:bodyPr/>
          <a:lstStyle/>
          <a:p>
            <a:pPr marL="0">
              <a:buFont typeface="+mj-lt"/>
              <a:buAutoNum type="arabicPeriod" startAt="24"/>
            </a:pPr>
            <a:r>
              <a:rPr lang="en-US" b="0" dirty="0" smtClean="0">
                <a:ea typeface="ＭＳ Ｐゴシック" pitchFamily="-107" charset="-128"/>
                <a:cs typeface="ＭＳ Ｐゴシック" pitchFamily="-107" charset="-128"/>
              </a:rPr>
              <a:t>The next screen will display a list of tasks that the installer will perform to install and configure tomcat, click </a:t>
            </a:r>
            <a:r>
              <a:rPr lang="en-US" dirty="0" smtClean="0">
                <a:ea typeface="ＭＳ Ｐゴシック" pitchFamily="-107" charset="-128"/>
                <a:cs typeface="ＭＳ Ｐゴシック" pitchFamily="-107" charset="-128"/>
              </a:rPr>
              <a:t>Next</a:t>
            </a:r>
            <a:r>
              <a:rPr lang="en-US" b="0" dirty="0" smtClean="0">
                <a:ea typeface="ＭＳ Ｐゴシック" pitchFamily="-107" charset="-128"/>
                <a:cs typeface="ＭＳ Ｐゴシック" pitchFamily="-107" charset="-128"/>
              </a:rPr>
              <a:t>.</a:t>
            </a:r>
          </a:p>
          <a:p>
            <a:pPr marL="0">
              <a:buFont typeface="+mj-lt"/>
              <a:buAutoNum type="arabicPeriod" startAt="24"/>
            </a:pPr>
            <a:r>
              <a:rPr lang="en-US" b="0" dirty="0" smtClean="0">
                <a:ea typeface="ＭＳ Ｐゴシック" pitchFamily="-107" charset="-128"/>
                <a:cs typeface="ＭＳ Ｐゴシック" pitchFamily="-107" charset="-128"/>
              </a:rPr>
              <a:t>Once the installer has completed installing all the components, click the "</a:t>
            </a:r>
            <a:r>
              <a:rPr lang="en-US" dirty="0" smtClean="0">
                <a:ea typeface="ＭＳ Ｐゴシック" pitchFamily="-107" charset="-128"/>
                <a:cs typeface="ＭＳ Ｐゴシック" pitchFamily="-107" charset="-128"/>
              </a:rPr>
              <a:t>Next</a:t>
            </a:r>
            <a:r>
              <a:rPr lang="en-US" b="0" dirty="0" smtClean="0">
                <a:ea typeface="ＭＳ Ｐゴシック" pitchFamily="-107" charset="-128"/>
                <a:cs typeface="ＭＳ Ｐゴシック" pitchFamily="-107" charset="-128"/>
              </a:rPr>
              <a:t>" button.</a:t>
            </a:r>
          </a:p>
          <a:p>
            <a:pPr marL="0">
              <a:buFont typeface="+mj-lt"/>
              <a:buAutoNum type="arabicPeriod" startAt="24"/>
            </a:pPr>
            <a:r>
              <a:rPr lang="en-US" b="0" dirty="0" smtClean="0">
                <a:ea typeface="ＭＳ Ｐゴシック" pitchFamily="-107" charset="-128"/>
                <a:cs typeface="ＭＳ Ｐゴシック" pitchFamily="-107" charset="-128"/>
              </a:rPr>
              <a:t>The final screen asks you to set the following environment variables: ANT_HOME, GLOBUS_LOCATION and CATALINA_HOME.  (The values displayed should match the values used while configuring your machine earlier.)</a:t>
            </a:r>
          </a:p>
          <a:p>
            <a:pPr marL="0">
              <a:buFont typeface="+mj-lt"/>
              <a:buAutoNum type="arabicPeriod" startAt="24"/>
            </a:pPr>
            <a:r>
              <a:rPr lang="en-US" b="0" dirty="0" smtClean="0">
                <a:ea typeface="ＭＳ Ｐゴシック" pitchFamily="-107" charset="-128"/>
                <a:cs typeface="ＭＳ Ｐゴシック" pitchFamily="-107" charset="-128"/>
              </a:rPr>
              <a:t>Click </a:t>
            </a:r>
            <a:r>
              <a:rPr lang="en-US" dirty="0" smtClean="0">
                <a:ea typeface="ＭＳ Ｐゴシック" pitchFamily="-107" charset="-128"/>
                <a:cs typeface="ＭＳ Ｐゴシック" pitchFamily="-107" charset="-128"/>
              </a:rPr>
              <a:t>Finish</a:t>
            </a:r>
            <a:r>
              <a:rPr lang="en-US" b="0" dirty="0" smtClean="0">
                <a:ea typeface="ＭＳ Ｐゴシック" pitchFamily="-107" charset="-128"/>
                <a:cs typeface="ＭＳ Ｐゴシック" pitchFamily="-107" charset="-128"/>
              </a:rPr>
              <a:t>.</a:t>
            </a:r>
          </a:p>
          <a:p>
            <a:pPr marL="0">
              <a:buFont typeface="+mj-lt"/>
              <a:buAutoNum type="arabicPeriod" startAt="24"/>
            </a:pPr>
            <a:r>
              <a:rPr lang="en-US" b="0" dirty="0" smtClean="0">
                <a:ea typeface="ＭＳ Ｐゴシック" pitchFamily="-107" charset="-128"/>
                <a:cs typeface="ＭＳ Ｐゴシック" pitchFamily="-107" charset="-128"/>
              </a:rPr>
              <a:t>Click </a:t>
            </a:r>
            <a:r>
              <a:rPr lang="en-US" dirty="0" smtClean="0">
                <a:ea typeface="ＭＳ Ｐゴシック" pitchFamily="-107" charset="-128"/>
                <a:cs typeface="ＭＳ Ｐゴシック" pitchFamily="-107" charset="-128"/>
              </a:rPr>
              <a:t>Close</a:t>
            </a:r>
            <a:r>
              <a:rPr lang="en-US" b="0" dirty="0" smtClean="0">
                <a:ea typeface="ＭＳ Ｐゴシック" pitchFamily="-107" charset="-128"/>
                <a:cs typeface="ＭＳ Ｐゴシック" pitchFamily="-107" charset="-128"/>
              </a:rPr>
              <a:t>.</a:t>
            </a:r>
          </a:p>
          <a:p>
            <a:endParaRPr lang="en-US" dirty="0"/>
          </a:p>
        </p:txBody>
      </p:sp>
      <p:pic>
        <p:nvPicPr>
          <p:cNvPr id="5" name="Picture 4" descr="13-buildsuccessful.png"/>
          <p:cNvPicPr>
            <a:picLocks noChangeAspect="1"/>
          </p:cNvPicPr>
          <p:nvPr/>
        </p:nvPicPr>
        <p:blipFill>
          <a:blip r:embed="rId2"/>
          <a:stretch>
            <a:fillRect/>
          </a:stretch>
        </p:blipFill>
        <p:spPr>
          <a:xfrm>
            <a:off x="4572000" y="1905000"/>
            <a:ext cx="4170569" cy="329821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Create the </a:t>
            </a:r>
            <a:r>
              <a:rPr lang="en-US" dirty="0" err="1" smtClean="0">
                <a:ea typeface="ＭＳ Ｐゴシック" pitchFamily="-107" charset="-128"/>
                <a:cs typeface="ＭＳ Ｐゴシック" pitchFamily="-107" charset="-128"/>
              </a:rPr>
              <a:t>caGrid</a:t>
            </a:r>
            <a:r>
              <a:rPr lang="en-US" dirty="0" smtClean="0">
                <a:ea typeface="ＭＳ Ｐゴシック" pitchFamily="-107" charset="-128"/>
                <a:cs typeface="ＭＳ Ｐゴシック" pitchFamily="-107" charset="-128"/>
              </a:rPr>
              <a:t> Service Skeleton</a:t>
            </a:r>
            <a:endParaRPr lang="en-US" dirty="0"/>
          </a:p>
        </p:txBody>
      </p:sp>
      <p:sp>
        <p:nvSpPr>
          <p:cNvPr id="3" name="Content Placeholder 2"/>
          <p:cNvSpPr>
            <a:spLocks noGrp="1"/>
          </p:cNvSpPr>
          <p:nvPr>
            <p:ph idx="1"/>
          </p:nvPr>
        </p:nvSpPr>
        <p:spPr/>
        <p:txBody>
          <a:bodyPr/>
          <a:lstStyle/>
          <a:p>
            <a:pPr marL="0" indent="0" eaLnBrk="1" hangingPunct="1">
              <a:buFontTx/>
              <a:buNone/>
            </a:pPr>
            <a:r>
              <a:rPr lang="en-US" b="0" dirty="0" smtClean="0">
                <a:ea typeface="ＭＳ Ｐゴシック" pitchFamily="-107" charset="-128"/>
                <a:cs typeface="ＭＳ Ｐゴシック" pitchFamily="-107" charset="-128"/>
              </a:rPr>
              <a:t>This phase of this tutorial involves starting the </a:t>
            </a:r>
            <a:r>
              <a:rPr lang="en-US" b="0" dirty="0" smtClean="0">
                <a:ea typeface="ＭＳ Ｐゴシック" pitchFamily="-107" charset="-128"/>
                <a:cs typeface="ＭＳ Ｐゴシック" pitchFamily="-107" charset="-128"/>
                <a:hlinkClick r:id="rId2"/>
              </a:rPr>
              <a:t>Introduce toolkit </a:t>
            </a:r>
            <a:r>
              <a:rPr lang="en-US" b="0" dirty="0" smtClean="0">
                <a:ea typeface="ＭＳ Ｐゴシック" pitchFamily="-107" charset="-128"/>
                <a:cs typeface="ＭＳ Ｐゴシック" pitchFamily="-107" charset="-128"/>
              </a:rPr>
              <a:t>and using it to create the skeleton of the new grid service.</a:t>
            </a:r>
          </a:p>
          <a:p>
            <a:pPr marL="0" indent="0" eaLnBrk="1" hangingPunct="1">
              <a:buFontTx/>
              <a:buNone/>
            </a:pPr>
            <a:endParaRPr lang="en-US" b="0" dirty="0" smtClean="0">
              <a:ea typeface="ＭＳ Ｐゴシック" pitchFamily="-107" charset="-128"/>
              <a:cs typeface="ＭＳ Ｐゴシック" pitchFamily="-107" charset="-128"/>
            </a:endParaRPr>
          </a:p>
          <a:p>
            <a:pPr marL="0" indent="0" eaLnBrk="1" hangingPunct="1">
              <a:buFontTx/>
              <a:buAutoNum type="arabicPeriod"/>
            </a:pPr>
            <a:r>
              <a:rPr lang="en-US" dirty="0" smtClean="0">
                <a:ea typeface="ＭＳ Ｐゴシック" pitchFamily="-107" charset="-128"/>
                <a:cs typeface="ＭＳ Ｐゴシック" pitchFamily="-107" charset="-128"/>
              </a:rPr>
              <a:t>Open a Windows Command Prompt</a:t>
            </a:r>
          </a:p>
          <a:p>
            <a:pPr lvl="1" eaLnBrk="1" hangingPunct="1">
              <a:buFontTx/>
              <a:buNone/>
            </a:pPr>
            <a:r>
              <a:rPr lang="en-US" dirty="0" smtClean="0">
                <a:ea typeface="ＭＳ Ｐゴシック" pitchFamily="-107" charset="-128"/>
              </a:rPr>
              <a:t>Click “Start”-&gt;”Run” and type “</a:t>
            </a:r>
            <a:r>
              <a:rPr lang="en-US" dirty="0" err="1" smtClean="0">
                <a:ea typeface="ＭＳ Ｐゴシック" pitchFamily="-107" charset="-128"/>
              </a:rPr>
              <a:t>cmd</a:t>
            </a:r>
            <a:r>
              <a:rPr lang="en-US" dirty="0" smtClean="0">
                <a:ea typeface="ＭＳ Ｐゴシック" pitchFamily="-107" charset="-128"/>
              </a:rPr>
              <a:t>”, then press the Enter key</a:t>
            </a:r>
          </a:p>
          <a:p>
            <a:pPr marL="0" indent="0" eaLnBrk="1" hangingPunct="1">
              <a:buFontTx/>
              <a:buAutoNum type="arabicPeriod"/>
            </a:pPr>
            <a:r>
              <a:rPr lang="en-US" dirty="0" smtClean="0">
                <a:ea typeface="ＭＳ Ｐゴシック" pitchFamily="-107" charset="-128"/>
                <a:cs typeface="ＭＳ Ｐゴシック" pitchFamily="-107" charset="-128"/>
              </a:rPr>
              <a:t>Change directory to the </a:t>
            </a:r>
            <a:r>
              <a:rPr lang="en-US" dirty="0" err="1" smtClean="0">
                <a:ea typeface="ＭＳ Ｐゴシック" pitchFamily="-107" charset="-128"/>
                <a:cs typeface="ＭＳ Ｐゴシック" pitchFamily="-107" charset="-128"/>
              </a:rPr>
              <a:t>caGrid</a:t>
            </a:r>
            <a:r>
              <a:rPr lang="en-US" dirty="0" smtClean="0">
                <a:ea typeface="ＭＳ Ｐゴシック" pitchFamily="-107" charset="-128"/>
                <a:cs typeface="ＭＳ Ｐゴシック" pitchFamily="-107" charset="-128"/>
              </a:rPr>
              <a:t> Installation</a:t>
            </a:r>
          </a:p>
          <a:p>
            <a:pPr lvl="1" eaLnBrk="1" hangingPunct="1">
              <a:buFontTx/>
              <a:buNone/>
            </a:pPr>
            <a:r>
              <a:rPr lang="en-US" dirty="0" smtClean="0">
                <a:ea typeface="ＭＳ Ｐゴシック" pitchFamily="-107" charset="-128"/>
              </a:rPr>
              <a:t>%&gt; </a:t>
            </a:r>
            <a:r>
              <a:rPr lang="en-US" dirty="0" err="1" smtClean="0">
                <a:ea typeface="ＭＳ Ｐゴシック" pitchFamily="-107" charset="-128"/>
              </a:rPr>
              <a:t>cd</a:t>
            </a:r>
            <a:r>
              <a:rPr lang="en-US" dirty="0" smtClean="0">
                <a:ea typeface="ＭＳ Ｐゴシック" pitchFamily="-107" charset="-128"/>
              </a:rPr>
              <a:t>  </a:t>
            </a:r>
            <a:r>
              <a:rPr lang="en-US" dirty="0" err="1" smtClean="0">
                <a:ea typeface="ＭＳ Ｐゴシック" pitchFamily="-107" charset="-128"/>
              </a:rPr>
              <a:t>c:\hackathon</a:t>
            </a:r>
            <a:endParaRPr lang="en-US" dirty="0" smtClean="0">
              <a:ea typeface="ＭＳ Ｐゴシック" pitchFamily="-107" charset="-128"/>
            </a:endParaRPr>
          </a:p>
          <a:p>
            <a:pPr marL="0" indent="0" eaLnBrk="1" hangingPunct="1">
              <a:buFontTx/>
              <a:buAutoNum type="arabicPeriod"/>
            </a:pPr>
            <a:r>
              <a:rPr lang="en-US" dirty="0" smtClean="0">
                <a:ea typeface="ＭＳ Ｐゴシック" pitchFamily="-107" charset="-128"/>
                <a:cs typeface="ＭＳ Ｐゴシック" pitchFamily="-107" charset="-128"/>
              </a:rPr>
              <a:t>Start Introduce using the provided Ant task </a:t>
            </a:r>
          </a:p>
          <a:p>
            <a:pPr lvl="1" eaLnBrk="1" hangingPunct="1">
              <a:buFontTx/>
              <a:buNone/>
            </a:pPr>
            <a:r>
              <a:rPr lang="en-US" dirty="0" smtClean="0">
                <a:ea typeface="ＭＳ Ｐゴシック" pitchFamily="-107" charset="-128"/>
              </a:rPr>
              <a:t>%&gt; ant introduce</a:t>
            </a:r>
          </a:p>
          <a:p>
            <a:pPr lvl="1" eaLnBrk="1" hangingPunct="1">
              <a:buFontTx/>
              <a:buNone/>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7" charset="-128"/>
                <a:cs typeface="ＭＳ Ｐゴシック" pitchFamily="-107" charset="-128"/>
              </a:rPr>
              <a:t>Create the </a:t>
            </a:r>
            <a:r>
              <a:rPr lang="en-US" dirty="0" err="1" smtClean="0">
                <a:ea typeface="ＭＳ Ｐゴシック" pitchFamily="-107" charset="-128"/>
                <a:cs typeface="ＭＳ Ｐゴシック" pitchFamily="-107" charset="-128"/>
              </a:rPr>
              <a:t>caGrid</a:t>
            </a:r>
            <a:r>
              <a:rPr lang="en-US" dirty="0" smtClean="0">
                <a:ea typeface="ＭＳ Ｐゴシック" pitchFamily="-107" charset="-128"/>
                <a:cs typeface="ＭＳ Ｐゴシック" pitchFamily="-107" charset="-128"/>
              </a:rPr>
              <a:t> Service Skeleton</a:t>
            </a:r>
            <a:endParaRPr lang="en-US" dirty="0"/>
          </a:p>
        </p:txBody>
      </p:sp>
      <p:sp>
        <p:nvSpPr>
          <p:cNvPr id="3" name="Content Placeholder 2"/>
          <p:cNvSpPr>
            <a:spLocks noGrp="1"/>
          </p:cNvSpPr>
          <p:nvPr>
            <p:ph idx="1"/>
          </p:nvPr>
        </p:nvSpPr>
        <p:spPr/>
        <p:txBody>
          <a:bodyPr/>
          <a:lstStyle/>
          <a:p>
            <a:pPr marL="0" indent="0" eaLnBrk="1" hangingPunct="1">
              <a:buFontTx/>
              <a:buNone/>
            </a:pPr>
            <a:r>
              <a:rPr lang="en-US" dirty="0" smtClean="0">
                <a:ea typeface="ＭＳ Ｐゴシック" pitchFamily="-107" charset="-128"/>
                <a:cs typeface="ＭＳ Ｐゴシック" pitchFamily="-107" charset="-128"/>
              </a:rPr>
              <a:t>Create the </a:t>
            </a:r>
            <a:r>
              <a:rPr lang="en-US" dirty="0" err="1" smtClean="0">
                <a:ea typeface="ＭＳ Ｐゴシック" pitchFamily="-107" charset="-128"/>
                <a:cs typeface="ＭＳ Ｐゴシック" pitchFamily="-107" charset="-128"/>
              </a:rPr>
              <a:t>caGrid</a:t>
            </a:r>
            <a:r>
              <a:rPr lang="en-US" dirty="0" smtClean="0">
                <a:ea typeface="ＭＳ Ｐゴシック" pitchFamily="-107" charset="-128"/>
                <a:cs typeface="ＭＳ Ｐゴシック" pitchFamily="-107" charset="-128"/>
              </a:rPr>
              <a:t> Service Skeleton</a:t>
            </a:r>
          </a:p>
          <a:p>
            <a:pPr marL="0" indent="0" eaLnBrk="1" hangingPunct="1">
              <a:buFontTx/>
              <a:buNone/>
            </a:pPr>
            <a:endParaRPr lang="en-US" dirty="0" smtClean="0">
              <a:ea typeface="ＭＳ Ｐゴシック" pitchFamily="-107" charset="-128"/>
              <a:cs typeface="ＭＳ Ｐゴシック" pitchFamily="-107" charset="-128"/>
            </a:endParaRPr>
          </a:p>
          <a:p>
            <a:pPr marL="0" indent="0">
              <a:buFontTx/>
              <a:buAutoNum type="arabicPeriod"/>
            </a:pPr>
            <a:r>
              <a:rPr lang="en-US" b="0" dirty="0" smtClean="0">
                <a:ea typeface="ＭＳ Ｐゴシック" pitchFamily="-107" charset="-128"/>
                <a:cs typeface="ＭＳ Ｐゴシック" pitchFamily="-107" charset="-128"/>
              </a:rPr>
              <a:t>Click </a:t>
            </a:r>
            <a:r>
              <a:rPr lang="en-US" dirty="0" smtClean="0">
                <a:ea typeface="ＭＳ Ｐゴシック" pitchFamily="-107" charset="-128"/>
                <a:cs typeface="ＭＳ Ｐゴシック" pitchFamily="-107" charset="-128"/>
              </a:rPr>
              <a:t>Create </a:t>
            </a:r>
            <a:r>
              <a:rPr lang="en-US" dirty="0" err="1" smtClean="0">
                <a:ea typeface="ＭＳ Ｐゴシック" pitchFamily="-107" charset="-128"/>
                <a:cs typeface="ＭＳ Ｐゴシック" pitchFamily="-107" charset="-128"/>
              </a:rPr>
              <a:t>caGrid</a:t>
            </a:r>
            <a:r>
              <a:rPr lang="en-US" dirty="0" smtClean="0">
                <a:ea typeface="ＭＳ Ｐゴシック" pitchFamily="-107" charset="-128"/>
                <a:cs typeface="ＭＳ Ｐゴシック" pitchFamily="-107" charset="-128"/>
              </a:rPr>
              <a:t> Service Skeleton </a:t>
            </a:r>
            <a:br>
              <a:rPr lang="en-US" dirty="0" smtClean="0">
                <a:ea typeface="ＭＳ Ｐゴシック" pitchFamily="-107" charset="-128"/>
                <a:cs typeface="ＭＳ Ｐゴシック" pitchFamily="-107" charset="-128"/>
              </a:rPr>
            </a:br>
            <a:r>
              <a:rPr lang="en-US" b="0" dirty="0" smtClean="0">
                <a:ea typeface="ＭＳ Ｐゴシック" pitchFamily="-107" charset="-128"/>
                <a:cs typeface="ＭＳ Ｐゴシック" pitchFamily="-107" charset="-128"/>
              </a:rPr>
              <a:t>button</a:t>
            </a:r>
            <a:r>
              <a:rPr lang="en-US" dirty="0" smtClean="0">
                <a:ea typeface="ＭＳ Ｐゴシック" pitchFamily="-107" charset="-128"/>
                <a:cs typeface="ＭＳ Ｐゴシック" pitchFamily="-107" charset="-128"/>
              </a:rPr>
              <a:t> </a:t>
            </a:r>
            <a:r>
              <a:rPr lang="en-US" b="0" dirty="0" smtClean="0">
                <a:ea typeface="ＭＳ Ｐゴシック" pitchFamily="-107" charset="-128"/>
                <a:cs typeface="ＭＳ Ｐゴシック" pitchFamily="-107" charset="-128"/>
              </a:rPr>
              <a:t>on the toolbar at the top of the </a:t>
            </a:r>
            <a:br>
              <a:rPr lang="en-US" b="0" dirty="0" smtClean="0">
                <a:ea typeface="ＭＳ Ｐゴシック" pitchFamily="-107" charset="-128"/>
                <a:cs typeface="ＭＳ Ｐゴシック" pitchFamily="-107" charset="-128"/>
              </a:rPr>
            </a:br>
            <a:r>
              <a:rPr lang="en-US" b="0" dirty="0" smtClean="0">
                <a:ea typeface="ＭＳ Ｐゴシック" pitchFamily="-107" charset="-128"/>
                <a:cs typeface="ＭＳ Ｐゴシック" pitchFamily="-107" charset="-128"/>
              </a:rPr>
              <a:t>Introduce portal. The Create </a:t>
            </a:r>
            <a:r>
              <a:rPr lang="en-US" b="0" dirty="0" err="1" smtClean="0">
                <a:ea typeface="ＭＳ Ｐゴシック" pitchFamily="-107" charset="-128"/>
                <a:cs typeface="ＭＳ Ｐゴシック" pitchFamily="-107" charset="-128"/>
              </a:rPr>
              <a:t>caGrid</a:t>
            </a:r>
            <a:r>
              <a:rPr lang="en-US" b="0" dirty="0" smtClean="0">
                <a:ea typeface="ＭＳ Ｐゴシック" pitchFamily="-107" charset="-128"/>
                <a:cs typeface="ＭＳ Ｐゴシック" pitchFamily="-107" charset="-128"/>
              </a:rPr>
              <a:t> </a:t>
            </a:r>
            <a:br>
              <a:rPr lang="en-US" b="0" dirty="0" smtClean="0">
                <a:ea typeface="ＭＳ Ｐゴシック" pitchFamily="-107" charset="-128"/>
                <a:cs typeface="ＭＳ Ｐゴシック" pitchFamily="-107" charset="-128"/>
              </a:rPr>
            </a:br>
            <a:r>
              <a:rPr lang="en-US" b="0" dirty="0" smtClean="0">
                <a:ea typeface="ＭＳ Ｐゴシック" pitchFamily="-107" charset="-128"/>
                <a:cs typeface="ＭＳ Ｐゴシック" pitchFamily="-107" charset="-128"/>
              </a:rPr>
              <a:t>Service Skeleton screen will appear </a:t>
            </a:r>
            <a:br>
              <a:rPr lang="en-US" b="0" dirty="0" smtClean="0">
                <a:ea typeface="ＭＳ Ｐゴシック" pitchFamily="-107" charset="-128"/>
                <a:cs typeface="ＭＳ Ｐゴシック" pitchFamily="-107" charset="-128"/>
              </a:rPr>
            </a:br>
            <a:r>
              <a:rPr lang="en-US" b="0" dirty="0" smtClean="0">
                <a:ea typeface="ＭＳ Ｐゴシック" pitchFamily="-107" charset="-128"/>
                <a:cs typeface="ＭＳ Ｐゴシック" pitchFamily="-107" charset="-128"/>
              </a:rPr>
              <a:t>(see right).</a:t>
            </a:r>
          </a:p>
          <a:p>
            <a:pPr marL="0" indent="0">
              <a:buFontTx/>
              <a:buAutoNum type="arabicPeriod"/>
            </a:pPr>
            <a:r>
              <a:rPr lang="en-US" b="0" dirty="0" smtClean="0">
                <a:ea typeface="ＭＳ Ｐゴシック" pitchFamily="-107" charset="-128"/>
                <a:cs typeface="ＭＳ Ｐゴシック" pitchFamily="-107" charset="-128"/>
              </a:rPr>
              <a:t>Type the following as your service </a:t>
            </a:r>
            <a:br>
              <a:rPr lang="en-US" b="0" dirty="0" smtClean="0">
                <a:ea typeface="ＭＳ Ｐゴシック" pitchFamily="-107" charset="-128"/>
                <a:cs typeface="ＭＳ Ｐゴシック" pitchFamily="-107" charset="-128"/>
              </a:rPr>
            </a:br>
            <a:r>
              <a:rPr lang="en-US" b="0" dirty="0" smtClean="0">
                <a:ea typeface="ＭＳ Ｐゴシック" pitchFamily="-107" charset="-128"/>
                <a:cs typeface="ＭＳ Ｐゴシック" pitchFamily="-107" charset="-128"/>
              </a:rPr>
              <a:t>directory “</a:t>
            </a:r>
            <a:r>
              <a:rPr lang="en-US" dirty="0" smtClean="0">
                <a:ea typeface="ＭＳ Ｐゴシック" pitchFamily="-107" charset="-128"/>
                <a:cs typeface="ＭＳ Ｐゴシック" pitchFamily="-107" charset="-128"/>
              </a:rPr>
              <a:t>C:\</a:t>
            </a:r>
            <a:r>
              <a:rPr lang="en-US" dirty="0" err="1" smtClean="0">
                <a:ea typeface="ＭＳ Ｐゴシック" pitchFamily="-107" charset="-128"/>
                <a:cs typeface="ＭＳ Ｐゴシック" pitchFamily="-107" charset="-128"/>
              </a:rPr>
              <a:t>hackathon\PODSDataSvc</a:t>
            </a:r>
            <a:r>
              <a:rPr lang="en-US" b="0" dirty="0" smtClean="0">
                <a:ea typeface="ＭＳ Ｐゴシック" pitchFamily="-107" charset="-128"/>
                <a:cs typeface="ＭＳ Ｐゴシック" pitchFamily="-107" charset="-128"/>
              </a:rPr>
              <a:t>”.</a:t>
            </a:r>
          </a:p>
          <a:p>
            <a:pPr marL="0" indent="0">
              <a:buFont typeface="+mj-lt"/>
              <a:buAutoNum type="arabicPeriod"/>
              <a:defRPr/>
            </a:pPr>
            <a:r>
              <a:rPr lang="en-US" b="0" dirty="0" smtClean="0">
                <a:latin typeface="Arial" pitchFamily="-65" charset="0"/>
              </a:rPr>
              <a:t>Type “</a:t>
            </a:r>
            <a:r>
              <a:rPr lang="en-US" dirty="0" err="1" smtClean="0">
                <a:ea typeface="ＭＳ Ｐゴシック" pitchFamily="-107" charset="-128"/>
                <a:cs typeface="ＭＳ Ｐゴシック" pitchFamily="-107" charset="-128"/>
              </a:rPr>
              <a:t>PODSDataSvc</a:t>
            </a:r>
            <a:r>
              <a:rPr lang="en-US" b="0" dirty="0" smtClean="0">
                <a:latin typeface="Arial" pitchFamily="-65" charset="0"/>
              </a:rPr>
              <a:t>” in the Service Name field.</a:t>
            </a:r>
          </a:p>
          <a:p>
            <a:pPr marL="0" indent="0">
              <a:buFont typeface="+mj-lt"/>
              <a:buAutoNum type="arabicPeriod"/>
              <a:defRPr/>
            </a:pPr>
            <a:r>
              <a:rPr lang="en-US" b="0" dirty="0" smtClean="0">
                <a:latin typeface="Arial" pitchFamily="-65" charset="0"/>
              </a:rPr>
              <a:t>Type “</a:t>
            </a:r>
            <a:r>
              <a:rPr lang="en-US" dirty="0" err="1" smtClean="0">
                <a:ea typeface="ＭＳ Ｐゴシック" charset="-128"/>
                <a:cs typeface="ＭＳ Ｐゴシック" charset="-128"/>
              </a:rPr>
              <a:t>gov.nih.nci.cagrid.pods</a:t>
            </a:r>
            <a:r>
              <a:rPr lang="en-US" b="0" dirty="0" smtClean="0">
                <a:latin typeface="Arial" pitchFamily="-65" charset="0"/>
              </a:rPr>
              <a:t>” in the Package Name field.</a:t>
            </a:r>
          </a:p>
          <a:p>
            <a:pPr marL="0" indent="0">
              <a:buFont typeface="+mj-lt"/>
              <a:buAutoNum type="arabicPeriod"/>
              <a:defRPr/>
            </a:pPr>
            <a:r>
              <a:rPr lang="en-US" b="0" dirty="0" smtClean="0">
                <a:latin typeface="Arial" pitchFamily="-65" charset="0"/>
              </a:rPr>
              <a:t>Verify that the Namespace field contains “</a:t>
            </a:r>
            <a:r>
              <a:rPr lang="en-US" dirty="0" smtClean="0">
                <a:ea typeface="ＭＳ Ｐゴシック" charset="-128"/>
                <a:cs typeface="ＭＳ Ｐゴシック" charset="-128"/>
              </a:rPr>
              <a:t>http://</a:t>
            </a:r>
            <a:r>
              <a:rPr lang="en-US" dirty="0" err="1" smtClean="0">
                <a:ea typeface="ＭＳ Ｐゴシック" charset="-128"/>
                <a:cs typeface="ＭＳ Ｐゴシック" charset="-128"/>
              </a:rPr>
              <a:t>pods.cagrid.nci.nih.gov/PODSDataSvc</a:t>
            </a:r>
            <a:r>
              <a:rPr lang="en-US" b="0" dirty="0" smtClean="0">
                <a:latin typeface="Arial" pitchFamily="-65" charset="0"/>
              </a:rPr>
              <a:t>”.</a:t>
            </a:r>
          </a:p>
          <a:p>
            <a:pPr marL="0" indent="0">
              <a:buFont typeface="+mj-lt"/>
              <a:buAutoNum type="arabicPeriod"/>
              <a:defRPr/>
            </a:pPr>
            <a:r>
              <a:rPr lang="en-US" b="0" dirty="0" smtClean="0">
                <a:latin typeface="Arial" pitchFamily="-65" charset="0"/>
              </a:rPr>
              <a:t>Select the “</a:t>
            </a:r>
            <a:r>
              <a:rPr lang="en-US" dirty="0" smtClean="0">
                <a:latin typeface="Arial" pitchFamily="-65" charset="0"/>
              </a:rPr>
              <a:t>Data Service</a:t>
            </a:r>
            <a:r>
              <a:rPr lang="en-US" b="0" dirty="0" smtClean="0">
                <a:latin typeface="Arial" pitchFamily="-65" charset="0"/>
              </a:rPr>
              <a:t>” option. </a:t>
            </a:r>
          </a:p>
          <a:p>
            <a:pPr marL="0" indent="0">
              <a:buFont typeface="+mj-lt"/>
              <a:buAutoNum type="arabicPeriod"/>
              <a:defRPr/>
            </a:pPr>
            <a:r>
              <a:rPr lang="en-US" b="0" dirty="0" smtClean="0">
                <a:latin typeface="Arial" pitchFamily="-65" charset="0"/>
              </a:rPr>
              <a:t>Click the “</a:t>
            </a:r>
            <a:r>
              <a:rPr lang="en-US" dirty="0" smtClean="0">
                <a:latin typeface="Arial" pitchFamily="-65" charset="0"/>
              </a:rPr>
              <a:t>Create</a:t>
            </a:r>
            <a:r>
              <a:rPr lang="en-US" b="0" dirty="0" smtClean="0">
                <a:latin typeface="Arial" pitchFamily="-65" charset="0"/>
              </a:rPr>
              <a:t>” button.</a:t>
            </a:r>
          </a:p>
        </p:txBody>
      </p:sp>
      <p:pic>
        <p:nvPicPr>
          <p:cNvPr id="6" name="Picture 5" descr="15-CreateCaGridServiceSkeleton.png"/>
          <p:cNvPicPr>
            <a:picLocks noChangeAspect="1"/>
          </p:cNvPicPr>
          <p:nvPr/>
        </p:nvPicPr>
        <p:blipFill>
          <a:blip r:embed="rId2"/>
          <a:stretch>
            <a:fillRect/>
          </a:stretch>
        </p:blipFill>
        <p:spPr>
          <a:xfrm>
            <a:off x="4648200" y="1371600"/>
            <a:ext cx="4302125" cy="228099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smtClean="0">
                <a:ea typeface="ＭＳ Ｐゴシック" pitchFamily="-107" charset="-128"/>
                <a:cs typeface="ＭＳ Ｐゴシック" pitchFamily="-107" charset="-128"/>
              </a:rPr>
              <a:t>Create the </a:t>
            </a:r>
            <a:r>
              <a:rPr lang="en-US" dirty="0" err="1" smtClean="0">
                <a:ea typeface="ＭＳ Ｐゴシック" pitchFamily="-107" charset="-128"/>
                <a:cs typeface="ＭＳ Ｐゴシック" pitchFamily="-107" charset="-128"/>
              </a:rPr>
              <a:t>caGrid</a:t>
            </a:r>
            <a:r>
              <a:rPr lang="en-US" dirty="0" smtClean="0">
                <a:ea typeface="ＭＳ Ｐゴシック" pitchFamily="-107" charset="-128"/>
                <a:cs typeface="ＭＳ Ｐゴシック" pitchFamily="-107" charset="-128"/>
              </a:rPr>
              <a:t> Service Skeleton</a:t>
            </a:r>
            <a:endParaRPr lang="en-US" dirty="0">
              <a:ea typeface="ＭＳ Ｐゴシック" charset="-128"/>
              <a:cs typeface="ＭＳ Ｐゴシック" charset="-128"/>
            </a:endParaRPr>
          </a:p>
        </p:txBody>
      </p:sp>
      <p:sp>
        <p:nvSpPr>
          <p:cNvPr id="38915" name="Content Placeholder 2"/>
          <p:cNvSpPr>
            <a:spLocks noGrp="1"/>
          </p:cNvSpPr>
          <p:nvPr>
            <p:ph idx="1"/>
          </p:nvPr>
        </p:nvSpPr>
        <p:spPr/>
        <p:txBody>
          <a:bodyPr/>
          <a:lstStyle/>
          <a:p>
            <a:pPr marL="0" indent="0" eaLnBrk="1" hangingPunct="1">
              <a:buFontTx/>
              <a:buNone/>
            </a:pPr>
            <a:r>
              <a:rPr lang="en-US" dirty="0">
                <a:ea typeface="ＭＳ Ｐゴシック" charset="-128"/>
                <a:cs typeface="ＭＳ Ｐゴシック" charset="-128"/>
              </a:rPr>
              <a:t>Select the Service Style</a:t>
            </a:r>
          </a:p>
          <a:p>
            <a:pPr marL="0" indent="0" eaLnBrk="1" hangingPunct="1">
              <a:buFontTx/>
              <a:buNone/>
            </a:pPr>
            <a:r>
              <a:rPr lang="en-US" b="0" dirty="0">
                <a:ea typeface="ＭＳ Ｐゴシック" charset="-128"/>
                <a:cs typeface="ＭＳ Ｐゴシック" charset="-128"/>
              </a:rPr>
              <a:t>The </a:t>
            </a:r>
            <a:r>
              <a:rPr lang="en-US" b="0" dirty="0" err="1">
                <a:ea typeface="ＭＳ Ｐゴシック" charset="-128"/>
                <a:cs typeface="ＭＳ Ｐゴシック" charset="-128"/>
              </a:rPr>
              <a:t>caGrid</a:t>
            </a:r>
            <a:r>
              <a:rPr lang="en-US" b="0" dirty="0">
                <a:ea typeface="ＭＳ Ｐゴシック" charset="-128"/>
                <a:cs typeface="ＭＳ Ｐゴシック" charset="-128"/>
              </a:rPr>
              <a:t> data services extension provides a pluggable framework for creating highly custom data services known as data service styles. Styles may be provided by a third party, or installed with </a:t>
            </a:r>
            <a:r>
              <a:rPr lang="en-US" b="0" dirty="0" err="1">
                <a:ea typeface="ＭＳ Ｐゴシック" charset="-128"/>
                <a:cs typeface="ＭＳ Ｐゴシック" charset="-128"/>
              </a:rPr>
              <a:t>caGrid</a:t>
            </a:r>
            <a:r>
              <a:rPr lang="en-US" b="0" dirty="0">
                <a:ea typeface="ＭＳ Ｐゴシック" charset="-128"/>
                <a:cs typeface="ＭＳ Ｐゴシック" charset="-128"/>
              </a:rPr>
              <a:t>. Styles are provided to create data services backed by various versions of the </a:t>
            </a:r>
            <a:r>
              <a:rPr lang="en-US" b="0" dirty="0" err="1">
                <a:ea typeface="ＭＳ Ｐゴシック" charset="-128"/>
                <a:cs typeface="ＭＳ Ｐゴシック" charset="-128"/>
              </a:rPr>
              <a:t>caCORE</a:t>
            </a:r>
            <a:r>
              <a:rPr lang="en-US" b="0" dirty="0">
                <a:ea typeface="ＭＳ Ｐゴシック" charset="-128"/>
                <a:cs typeface="ＭＳ Ｐゴシック" charset="-128"/>
              </a:rPr>
              <a:t> SDK. </a:t>
            </a:r>
          </a:p>
          <a:p>
            <a:pPr marL="0" indent="0" eaLnBrk="1" hangingPunct="1">
              <a:buFontTx/>
              <a:buNone/>
            </a:pPr>
            <a:endParaRPr lang="en-US" b="0" dirty="0">
              <a:ea typeface="ＭＳ Ｐゴシック" charset="-128"/>
              <a:cs typeface="ＭＳ Ｐゴシック" charset="-128"/>
            </a:endParaRPr>
          </a:p>
          <a:p>
            <a:pPr marL="0" indent="0" eaLnBrk="1" hangingPunct="1">
              <a:buFontTx/>
              <a:buAutoNum type="arabicPeriod"/>
            </a:pPr>
            <a:r>
              <a:rPr lang="en-US" b="0" dirty="0">
                <a:ea typeface="ＭＳ Ｐゴシック" charset="-128"/>
                <a:cs typeface="ＭＳ Ｐゴシック" charset="-128"/>
              </a:rPr>
              <a:t>When the Data Service Configuration window appears, use the drop down menu to select the </a:t>
            </a:r>
            <a:r>
              <a:rPr lang="en-US" dirty="0" err="1">
                <a:ea typeface="ＭＳ Ｐゴシック" charset="-128"/>
                <a:cs typeface="ＭＳ Ｐゴシック" charset="-128"/>
              </a:rPr>
              <a:t>caCORE</a:t>
            </a:r>
            <a:r>
              <a:rPr lang="en-US" dirty="0">
                <a:ea typeface="ＭＳ Ｐゴシック" charset="-128"/>
                <a:cs typeface="ＭＳ Ｐゴシック" charset="-128"/>
              </a:rPr>
              <a:t> SDK </a:t>
            </a:r>
            <a:r>
              <a:rPr lang="en-US" dirty="0" err="1">
                <a:ea typeface="ＭＳ Ｐゴシック" charset="-128"/>
                <a:cs typeface="ＭＳ Ｐゴシック" charset="-128"/>
              </a:rPr>
              <a:t>v</a:t>
            </a:r>
            <a:r>
              <a:rPr lang="en-US" dirty="0">
                <a:ea typeface="ＭＳ Ｐゴシック" charset="-128"/>
                <a:cs typeface="ＭＳ Ｐゴシック" charset="-128"/>
              </a:rPr>
              <a:t> </a:t>
            </a:r>
            <a:r>
              <a:rPr lang="en-US" dirty="0" smtClean="0">
                <a:ea typeface="ＭＳ Ｐゴシック" charset="-128"/>
                <a:cs typeface="ＭＳ Ｐゴシック" charset="-128"/>
              </a:rPr>
              <a:t>4.3 </a:t>
            </a:r>
            <a:r>
              <a:rPr lang="en-US" b="0" dirty="0">
                <a:ea typeface="ＭＳ Ｐゴシック" charset="-128"/>
                <a:cs typeface="ＭＳ Ｐゴシック" charset="-128"/>
              </a:rPr>
              <a:t>option.</a:t>
            </a:r>
          </a:p>
          <a:p>
            <a:pPr marL="0" indent="0" eaLnBrk="1" hangingPunct="1">
              <a:buFontTx/>
              <a:buAutoNum type="arabicPeriod"/>
            </a:pPr>
            <a:r>
              <a:rPr lang="en-US" b="0" dirty="0">
                <a:ea typeface="ＭＳ Ｐゴシック" charset="-128"/>
                <a:cs typeface="ＭＳ Ｐゴシック" charset="-128"/>
              </a:rPr>
              <a:t>Leave the check boxes for </a:t>
            </a:r>
          </a:p>
          <a:p>
            <a:pPr marL="0" indent="0" eaLnBrk="1" hangingPunct="1">
              <a:buFontTx/>
              <a:buNone/>
            </a:pPr>
            <a:r>
              <a:rPr lang="en-US" b="0" dirty="0">
                <a:ea typeface="ＭＳ Ｐゴシック" charset="-128"/>
                <a:cs typeface="ＭＳ Ｐゴシック" charset="-128"/>
              </a:rPr>
              <a:t>WS-Enumeration and</a:t>
            </a:r>
            <a:r>
              <a:rPr lang="en-US" b="0" dirty="0" smtClean="0">
                <a:ea typeface="ＭＳ Ｐゴシック" charset="-128"/>
                <a:cs typeface="ＭＳ Ｐゴシック" charset="-128"/>
              </a:rPr>
              <a:t> </a:t>
            </a:r>
            <a:r>
              <a:rPr lang="en-US" b="0" dirty="0" err="1" smtClean="0">
                <a:ea typeface="ＭＳ Ｐゴシック" charset="-128"/>
                <a:cs typeface="ＭＳ Ｐゴシック" charset="-128"/>
              </a:rPr>
              <a:t>caGrid</a:t>
            </a:r>
            <a:r>
              <a:rPr lang="en-US" b="0" dirty="0" smtClean="0">
                <a:ea typeface="ＭＳ Ｐゴシック" charset="-128"/>
                <a:cs typeface="ＭＳ Ｐゴシック" charset="-128"/>
              </a:rPr>
              <a:t> Transfer </a:t>
            </a:r>
          </a:p>
          <a:p>
            <a:pPr marL="0" indent="0" eaLnBrk="1" hangingPunct="1">
              <a:buFontTx/>
              <a:buNone/>
            </a:pPr>
            <a:r>
              <a:rPr lang="en-US" dirty="0" smtClean="0">
                <a:ea typeface="ＭＳ Ｐゴシック" charset="-128"/>
                <a:cs typeface="ＭＳ Ｐゴシック" charset="-128"/>
              </a:rPr>
              <a:t>unchecked</a:t>
            </a:r>
            <a:r>
              <a:rPr lang="en-US" b="0" dirty="0" smtClean="0">
                <a:ea typeface="ＭＳ Ｐゴシック" charset="-128"/>
                <a:cs typeface="ＭＳ Ｐゴシック" charset="-128"/>
              </a:rPr>
              <a:t> </a:t>
            </a:r>
            <a:r>
              <a:rPr lang="en-US" b="0" dirty="0">
                <a:ea typeface="ＭＳ Ｐゴシック" charset="-128"/>
                <a:cs typeface="ＭＳ Ｐゴシック" charset="-128"/>
              </a:rPr>
              <a:t>for this tutorial. </a:t>
            </a:r>
          </a:p>
          <a:p>
            <a:pPr marL="0" indent="0" eaLnBrk="1" hangingPunct="1">
              <a:buFontTx/>
              <a:buAutoNum type="arabicPeriod" startAt="3"/>
            </a:pPr>
            <a:r>
              <a:rPr lang="en-US" b="0" dirty="0">
                <a:ea typeface="ＭＳ Ｐゴシック" charset="-128"/>
                <a:cs typeface="ＭＳ Ｐゴシック" charset="-128"/>
              </a:rPr>
              <a:t>Click the </a:t>
            </a:r>
            <a:r>
              <a:rPr lang="en-US" dirty="0">
                <a:ea typeface="ＭＳ Ｐゴシック" charset="-128"/>
                <a:cs typeface="ＭＳ Ｐゴシック" charset="-128"/>
              </a:rPr>
              <a:t>OK</a:t>
            </a:r>
            <a:r>
              <a:rPr lang="en-US" b="0" dirty="0">
                <a:ea typeface="ＭＳ Ｐゴシック" charset="-128"/>
                <a:cs typeface="ＭＳ Ｐゴシック" charset="-128"/>
              </a:rPr>
              <a:t> button.</a:t>
            </a:r>
          </a:p>
        </p:txBody>
      </p:sp>
      <p:pic>
        <p:nvPicPr>
          <p:cNvPr id="5" name="Picture 4" descr="16-sdk43.png"/>
          <p:cNvPicPr>
            <a:picLocks noChangeAspect="1"/>
          </p:cNvPicPr>
          <p:nvPr/>
        </p:nvPicPr>
        <p:blipFill>
          <a:blip r:embed="rId2"/>
          <a:stretch>
            <a:fillRect/>
          </a:stretch>
        </p:blipFill>
        <p:spPr>
          <a:xfrm>
            <a:off x="4572000" y="3886200"/>
            <a:ext cx="4114800" cy="24688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Mac / Linux Settings</a:t>
            </a:r>
            <a:endParaRPr lang="en-US" b="0" dirty="0"/>
          </a:p>
        </p:txBody>
      </p:sp>
      <p:sp>
        <p:nvSpPr>
          <p:cNvPr id="3" name="Content Placeholder 2"/>
          <p:cNvSpPr>
            <a:spLocks noGrp="1"/>
          </p:cNvSpPr>
          <p:nvPr>
            <p:ph idx="1"/>
          </p:nvPr>
        </p:nvSpPr>
        <p:spPr/>
        <p:txBody>
          <a:bodyPr/>
          <a:lstStyle/>
          <a:p>
            <a:pPr marL="0" indent="0">
              <a:buNone/>
            </a:pPr>
            <a:r>
              <a:rPr lang="en-US" b="0" dirty="0" smtClean="0"/>
              <a:t>This tutorial assumes you are using Windows XP or Vista with the tutorial installed at C:\</a:t>
            </a:r>
            <a:r>
              <a:rPr lang="en-US" b="0" dirty="0" err="1" smtClean="0"/>
              <a:t>hackathon</a:t>
            </a:r>
            <a:r>
              <a:rPr lang="en-US" b="0" dirty="0" smtClean="0"/>
              <a:t>.  With some simple modifications, you can run the tutorial in an OS X or Linux environment.</a:t>
            </a:r>
          </a:p>
          <a:p>
            <a:pPr>
              <a:buNone/>
            </a:pPr>
            <a:endParaRPr lang="en-US" b="0" dirty="0" smtClean="0"/>
          </a:p>
          <a:p>
            <a:pPr>
              <a:buNone/>
            </a:pPr>
            <a:r>
              <a:rPr lang="en-US" dirty="0" smtClean="0"/>
              <a:t>Steps to run on OS X or Linux</a:t>
            </a:r>
            <a:r>
              <a:rPr lang="en-US" b="0" dirty="0" smtClean="0"/>
              <a:t>:</a:t>
            </a:r>
          </a:p>
          <a:p>
            <a:pPr marL="256032" indent="-256032">
              <a:buFont typeface="+mj-lt"/>
              <a:buAutoNum type="arabicPeriod"/>
            </a:pPr>
            <a:r>
              <a:rPr lang="en-US" b="0" dirty="0" smtClean="0"/>
              <a:t>Copy </a:t>
            </a:r>
            <a:r>
              <a:rPr lang="en-US" b="0" dirty="0" err="1" smtClean="0"/>
              <a:t>build.xml</a:t>
            </a:r>
            <a:r>
              <a:rPr lang="en-US" b="0" dirty="0" smtClean="0"/>
              <a:t> to </a:t>
            </a:r>
            <a:r>
              <a:rPr lang="en-US" b="0" dirty="0" err="1" smtClean="0"/>
              <a:t>build.windows.xml</a:t>
            </a:r>
            <a:endParaRPr lang="en-US" b="0" dirty="0" smtClean="0"/>
          </a:p>
          <a:p>
            <a:pPr marL="256032" indent="-256032">
              <a:buFont typeface="+mj-lt"/>
              <a:buAutoNum type="arabicPeriod"/>
            </a:pPr>
            <a:endParaRPr lang="en-US" b="0" dirty="0" smtClean="0"/>
          </a:p>
          <a:p>
            <a:pPr marL="256032" indent="-256032">
              <a:buFont typeface="+mj-lt"/>
              <a:buAutoNum type="arabicPeriod"/>
            </a:pPr>
            <a:r>
              <a:rPr lang="en-US" b="0" dirty="0" smtClean="0"/>
              <a:t>Copy </a:t>
            </a:r>
            <a:r>
              <a:rPr lang="en-US" b="0" dirty="0" err="1" smtClean="0"/>
              <a:t>build.unix.xml</a:t>
            </a:r>
            <a:r>
              <a:rPr lang="en-US" b="0" dirty="0" smtClean="0"/>
              <a:t> to </a:t>
            </a:r>
            <a:r>
              <a:rPr lang="en-US" b="0" dirty="0" err="1" smtClean="0"/>
              <a:t>build.xml</a:t>
            </a:r>
            <a:endParaRPr lang="en-US" b="0" dirty="0" smtClean="0"/>
          </a:p>
          <a:p>
            <a:pPr marL="256032" indent="-256032">
              <a:buFont typeface="+mj-lt"/>
              <a:buAutoNum type="arabicPeriod"/>
            </a:pPr>
            <a:endParaRPr lang="en-US" b="0" dirty="0" smtClean="0"/>
          </a:p>
          <a:p>
            <a:pPr marL="256032" indent="-256032">
              <a:buFont typeface="+mj-lt"/>
              <a:buAutoNum type="arabicPeriod"/>
            </a:pPr>
            <a:r>
              <a:rPr lang="en-US" b="0" dirty="0" smtClean="0"/>
              <a:t>Replace the text “</a:t>
            </a:r>
            <a:r>
              <a:rPr lang="en-US" dirty="0" smtClean="0"/>
              <a:t>PATH_TO_HOME_DIR</a:t>
            </a:r>
            <a:r>
              <a:rPr lang="en-US" b="0" dirty="0" smtClean="0"/>
              <a:t>” in caGrid-installer-1.4/download.unix.properties and caGrid-installer-1.4/cagrid.installer.unix.properties with the path name to your home directory.</a:t>
            </a:r>
          </a:p>
          <a:p>
            <a:pPr marL="256032" indent="-256032">
              <a:buFont typeface="+mj-lt"/>
              <a:buAutoNum type="arabicPeriod"/>
            </a:pPr>
            <a:endParaRPr lang="en-US" b="0"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itle 1"/>
          <p:cNvSpPr>
            <a:spLocks noGrp="1"/>
          </p:cNvSpPr>
          <p:nvPr>
            <p:ph type="title"/>
          </p:nvPr>
        </p:nvSpPr>
        <p:spPr>
          <a:xfrm>
            <a:off x="304800" y="0"/>
            <a:ext cx="6324600" cy="1143000"/>
          </a:xfrm>
        </p:spPr>
        <p:txBody>
          <a:bodyPr/>
          <a:lstStyle/>
          <a:p>
            <a:r>
              <a:rPr lang="en-US" sz="2400" dirty="0">
                <a:ea typeface="ＭＳ Ｐゴシック" charset="-128"/>
                <a:cs typeface="ＭＳ Ｐゴシック" charset="-128"/>
              </a:rPr>
              <a:t>Phase 3: </a:t>
            </a:r>
            <a:r>
              <a:rPr lang="en-US" sz="2400" dirty="0" err="1">
                <a:ea typeface="ＭＳ Ｐゴシック" charset="-128"/>
                <a:cs typeface="ＭＳ Ｐゴシック" charset="-128"/>
              </a:rPr>
              <a:t>caCORE</a:t>
            </a:r>
            <a:r>
              <a:rPr lang="en-US" sz="2400" dirty="0">
                <a:ea typeface="ＭＳ Ｐゴシック" charset="-128"/>
                <a:cs typeface="ＭＳ Ｐゴシック" charset="-128"/>
              </a:rPr>
              <a:t> SDK </a:t>
            </a:r>
            <a:r>
              <a:rPr lang="en-US" sz="2400" dirty="0" smtClean="0">
                <a:ea typeface="ＭＳ Ｐゴシック" charset="-128"/>
                <a:cs typeface="ＭＳ Ｐゴシック" charset="-128"/>
              </a:rPr>
              <a:t>4.3 </a:t>
            </a:r>
            <a:r>
              <a:rPr lang="en-US" sz="2400" dirty="0">
                <a:ea typeface="ＭＳ Ｐゴシック" charset="-128"/>
                <a:cs typeface="ＭＳ Ｐゴシック" charset="-128"/>
              </a:rPr>
              <a:t>Data Service Style (1)</a:t>
            </a:r>
          </a:p>
        </p:txBody>
      </p:sp>
      <p:sp>
        <p:nvSpPr>
          <p:cNvPr id="39939" name="Content Placeholder 2"/>
          <p:cNvSpPr>
            <a:spLocks noGrp="1"/>
          </p:cNvSpPr>
          <p:nvPr>
            <p:ph idx="1"/>
          </p:nvPr>
        </p:nvSpPr>
        <p:spPr/>
        <p:txBody>
          <a:bodyPr/>
          <a:lstStyle/>
          <a:p>
            <a:pPr marL="0" indent="0" eaLnBrk="1" hangingPunct="1">
              <a:buFontTx/>
              <a:buNone/>
            </a:pPr>
            <a:r>
              <a:rPr lang="en-US" b="0" dirty="0">
                <a:ea typeface="ＭＳ Ｐゴシック" charset="-128"/>
                <a:cs typeface="ＭＳ Ｐゴシック" charset="-128"/>
              </a:rPr>
              <a:t>The </a:t>
            </a:r>
            <a:r>
              <a:rPr lang="en-US" b="0" dirty="0" err="1">
                <a:ea typeface="ＭＳ Ｐゴシック" charset="-128"/>
                <a:cs typeface="ＭＳ Ｐゴシック" charset="-128"/>
              </a:rPr>
              <a:t>caCORE</a:t>
            </a:r>
            <a:r>
              <a:rPr lang="en-US" b="0" dirty="0">
                <a:ea typeface="ＭＳ Ｐゴシック" charset="-128"/>
                <a:cs typeface="ＭＳ Ｐゴシック" charset="-128"/>
              </a:rPr>
              <a:t> SDK </a:t>
            </a:r>
            <a:r>
              <a:rPr lang="en-US" b="0" dirty="0" err="1">
                <a:ea typeface="ＭＳ Ｐゴシック" charset="-128"/>
                <a:cs typeface="ＭＳ Ｐゴシック" charset="-128"/>
              </a:rPr>
              <a:t>v</a:t>
            </a:r>
            <a:r>
              <a:rPr lang="en-US" b="0" dirty="0">
                <a:ea typeface="ＭＳ Ｐゴシック" charset="-128"/>
                <a:cs typeface="ＭＳ Ｐゴシック" charset="-128"/>
              </a:rPr>
              <a:t>. </a:t>
            </a:r>
            <a:r>
              <a:rPr lang="en-US" b="0" dirty="0" smtClean="0">
                <a:ea typeface="ＭＳ Ｐゴシック" charset="-128"/>
                <a:cs typeface="ＭＳ Ｐゴシック" charset="-128"/>
              </a:rPr>
              <a:t>4.3 </a:t>
            </a:r>
            <a:r>
              <a:rPr lang="en-US" b="0" dirty="0">
                <a:ea typeface="ＭＳ Ｐゴシック" charset="-128"/>
                <a:cs typeface="ＭＳ Ｐゴシック" charset="-128"/>
              </a:rPr>
              <a:t>Data Service style provides a wizard interface which is run prior to generation of the data service's source code. This wizard provided facilities to select the client interface to the </a:t>
            </a:r>
            <a:r>
              <a:rPr lang="en-US" b="0" dirty="0" err="1">
                <a:ea typeface="ＭＳ Ｐゴシック" charset="-128"/>
                <a:cs typeface="ＭＳ Ｐゴシック" charset="-128"/>
              </a:rPr>
              <a:t>caCORE</a:t>
            </a:r>
            <a:r>
              <a:rPr lang="en-US" b="0" dirty="0">
                <a:ea typeface="ＭＳ Ｐゴシック" charset="-128"/>
                <a:cs typeface="ＭＳ Ｐゴシック" charset="-128"/>
              </a:rPr>
              <a:t> SDK and configure it, as well as selection of a domain model and mapping that domain to XML schemas for use on the grid.</a:t>
            </a:r>
          </a:p>
          <a:p>
            <a:pPr marL="0" indent="0" eaLnBrk="1" hangingPunct="1">
              <a:buFontTx/>
              <a:buNone/>
            </a:pPr>
            <a:endParaRPr lang="en-US" b="0" dirty="0" smtClean="0">
              <a:ea typeface="ＭＳ Ｐゴシック" charset="-128"/>
              <a:cs typeface="ＭＳ Ｐゴシック" charset="-128"/>
            </a:endParaRPr>
          </a:p>
          <a:p>
            <a:pPr marL="0" indent="0" eaLnBrk="1" hangingPunct="1">
              <a:buFontTx/>
              <a:buNone/>
            </a:pPr>
            <a:r>
              <a:rPr lang="en-US" b="0" dirty="0" smtClean="0">
                <a:ea typeface="ＭＳ Ｐゴシック" charset="-128"/>
                <a:cs typeface="ＭＳ Ｐゴシック" charset="-128"/>
              </a:rPr>
              <a:t>The </a:t>
            </a:r>
            <a:r>
              <a:rPr lang="en-US" b="0" dirty="0">
                <a:ea typeface="ＭＳ Ｐゴシック" charset="-128"/>
                <a:cs typeface="ＭＳ Ｐゴシック" charset="-128"/>
              </a:rPr>
              <a:t>wizard displays the current step in the lower left hand corner of the window, and provides simple 'Previous' and 'Next' buttons to navigate the steps. </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Title 1"/>
          <p:cNvSpPr>
            <a:spLocks noGrp="1"/>
          </p:cNvSpPr>
          <p:nvPr>
            <p:ph type="title"/>
          </p:nvPr>
        </p:nvSpPr>
        <p:spPr>
          <a:xfrm>
            <a:off x="304800" y="0"/>
            <a:ext cx="6400800" cy="1143000"/>
          </a:xfrm>
        </p:spPr>
        <p:txBody>
          <a:bodyPr/>
          <a:lstStyle/>
          <a:p>
            <a:r>
              <a:rPr lang="en-US" dirty="0" err="1">
                <a:ea typeface="ＭＳ Ｐゴシック" charset="-128"/>
                <a:cs typeface="ＭＳ Ｐゴシック" charset="-128"/>
              </a:rPr>
              <a:t>caCORE</a:t>
            </a:r>
            <a:r>
              <a:rPr lang="en-US" dirty="0">
                <a:ea typeface="ＭＳ Ｐゴシック" charset="-128"/>
                <a:cs typeface="ＭＳ Ｐゴシック" charset="-128"/>
              </a:rPr>
              <a:t> SDK </a:t>
            </a:r>
            <a:r>
              <a:rPr lang="en-US" dirty="0" smtClean="0">
                <a:ea typeface="ＭＳ Ｐゴシック" charset="-128"/>
                <a:cs typeface="ＭＳ Ｐゴシック" charset="-128"/>
              </a:rPr>
              <a:t>4.3 </a:t>
            </a:r>
            <a:r>
              <a:rPr lang="en-US" dirty="0">
                <a:ea typeface="ＭＳ Ｐゴシック" charset="-128"/>
                <a:cs typeface="ＭＳ Ｐゴシック" charset="-128"/>
              </a:rPr>
              <a:t>Data Service Style </a:t>
            </a:r>
            <a:r>
              <a:rPr lang="en-US" dirty="0" smtClean="0">
                <a:ea typeface="ＭＳ Ｐゴシック" charset="-128"/>
                <a:cs typeface="ＭＳ Ｐゴシック" charset="-128"/>
              </a:rPr>
              <a:t>(2)</a:t>
            </a:r>
            <a:endParaRPr lang="en-US" dirty="0">
              <a:ea typeface="ＭＳ Ｐゴシック" charset="-128"/>
              <a:cs typeface="ＭＳ Ｐゴシック" charset="-128"/>
            </a:endParaRPr>
          </a:p>
        </p:txBody>
      </p:sp>
      <p:sp>
        <p:nvSpPr>
          <p:cNvPr id="43011" name="Content Placeholder 2"/>
          <p:cNvSpPr>
            <a:spLocks noGrp="1"/>
          </p:cNvSpPr>
          <p:nvPr>
            <p:ph idx="1"/>
          </p:nvPr>
        </p:nvSpPr>
        <p:spPr/>
        <p:txBody>
          <a:bodyPr/>
          <a:lstStyle/>
          <a:p>
            <a:pPr marL="0" indent="0" eaLnBrk="1" hangingPunct="1">
              <a:buFontTx/>
              <a:buNone/>
            </a:pPr>
            <a:r>
              <a:rPr lang="en-US" dirty="0" smtClean="0">
                <a:ea typeface="ＭＳ Ｐゴシック" charset="-128"/>
                <a:cs typeface="ＭＳ Ｐゴシック" charset="-128"/>
              </a:rPr>
              <a:t>Providing information about the </a:t>
            </a:r>
            <a:r>
              <a:rPr lang="en-US" dirty="0" err="1" smtClean="0">
                <a:ea typeface="ＭＳ Ｐゴシック" charset="-128"/>
                <a:cs typeface="ＭＳ Ｐゴシック" charset="-128"/>
              </a:rPr>
              <a:t>caCORE</a:t>
            </a:r>
            <a:r>
              <a:rPr lang="en-US" dirty="0" smtClean="0">
                <a:ea typeface="ＭＳ Ｐゴシック" charset="-128"/>
                <a:cs typeface="ＭＳ Ｐゴシック" charset="-128"/>
              </a:rPr>
              <a:t> PODS Application</a:t>
            </a:r>
          </a:p>
          <a:p>
            <a:pPr marL="0" indent="0" eaLnBrk="1" hangingPunct="1">
              <a:buFontTx/>
              <a:buNone/>
            </a:pPr>
            <a:r>
              <a:rPr lang="en-US" b="0" dirty="0" smtClean="0">
                <a:ea typeface="ＭＳ Ｐゴシック" charset="-128"/>
                <a:cs typeface="ＭＳ Ｐゴシック" charset="-128"/>
              </a:rPr>
              <a:t>The first step of the </a:t>
            </a:r>
            <a:r>
              <a:rPr lang="en-US" b="0" dirty="0" err="1" smtClean="0">
                <a:ea typeface="ＭＳ Ｐゴシック" charset="-128"/>
                <a:cs typeface="ＭＳ Ｐゴシック" charset="-128"/>
              </a:rPr>
              <a:t>caCORE</a:t>
            </a:r>
            <a:r>
              <a:rPr lang="en-US" b="0" dirty="0" smtClean="0">
                <a:ea typeface="ＭＳ Ｐゴシック" charset="-128"/>
                <a:cs typeface="ＭＳ Ｐゴシック" charset="-128"/>
              </a:rPr>
              <a:t> SDK </a:t>
            </a:r>
            <a:r>
              <a:rPr lang="en-US" b="0" dirty="0" err="1" smtClean="0">
                <a:ea typeface="ＭＳ Ｐゴシック" charset="-128"/>
                <a:cs typeface="ＭＳ Ｐゴシック" charset="-128"/>
              </a:rPr>
              <a:t>v</a:t>
            </a:r>
            <a:r>
              <a:rPr lang="en-US" b="0" dirty="0" smtClean="0">
                <a:ea typeface="ＭＳ Ｐゴシック" charset="-128"/>
                <a:cs typeface="ＭＳ Ｐゴシック" charset="-128"/>
              </a:rPr>
              <a:t> 4.3 Data Service Creation Wizard asks the service developer to provide information about the </a:t>
            </a:r>
            <a:r>
              <a:rPr lang="en-US" b="0" dirty="0" err="1" smtClean="0">
                <a:ea typeface="ＭＳ Ｐゴシック" charset="-128"/>
                <a:cs typeface="ＭＳ Ｐゴシック" charset="-128"/>
              </a:rPr>
              <a:t>caCORE</a:t>
            </a:r>
            <a:r>
              <a:rPr lang="en-US" b="0" dirty="0" smtClean="0">
                <a:ea typeface="ＭＳ Ｐゴシック" charset="-128"/>
                <a:cs typeface="ＭＳ Ｐゴシック" charset="-128"/>
              </a:rPr>
              <a:t> Application. </a:t>
            </a:r>
          </a:p>
          <a:p>
            <a:pPr marL="0" indent="0" eaLnBrk="1" hangingPunct="1">
              <a:buFontTx/>
              <a:buNone/>
            </a:pPr>
            <a:endParaRPr lang="en-US" b="0" dirty="0" smtClean="0"/>
          </a:p>
          <a:p>
            <a:pPr>
              <a:buClr>
                <a:srgbClr val="21BAFF"/>
              </a:buClr>
              <a:buFont typeface="+mj-lt"/>
              <a:buAutoNum type="arabicPeriod"/>
            </a:pPr>
            <a:r>
              <a:rPr lang="en-US" b="0" dirty="0" smtClean="0"/>
              <a:t>Type “</a:t>
            </a:r>
            <a:r>
              <a:rPr lang="en-US" dirty="0" smtClean="0"/>
              <a:t>pods</a:t>
            </a:r>
            <a:r>
              <a:rPr lang="en-US" b="0" dirty="0" smtClean="0"/>
              <a:t>” for the Application Name.</a:t>
            </a:r>
          </a:p>
          <a:p>
            <a:pPr>
              <a:buClr>
                <a:srgbClr val="21BAFF"/>
              </a:buClr>
              <a:buFont typeface="+mj-lt"/>
              <a:buAutoNum type="arabicPeriod"/>
            </a:pPr>
            <a:r>
              <a:rPr lang="en-US" b="0" dirty="0" smtClean="0"/>
              <a:t>Check the box for “</a:t>
            </a:r>
            <a:r>
              <a:rPr lang="en-US" dirty="0" smtClean="0"/>
              <a:t>Use </a:t>
            </a:r>
            <a:r>
              <a:rPr lang="en-US" dirty="0" err="1" smtClean="0"/>
              <a:t>JaxB</a:t>
            </a:r>
            <a:r>
              <a:rPr lang="en-US" dirty="0" smtClean="0"/>
              <a:t> Serialization</a:t>
            </a:r>
            <a:r>
              <a:rPr lang="en-US" b="0" dirty="0" smtClean="0"/>
              <a:t>”</a:t>
            </a:r>
          </a:p>
          <a:p>
            <a:pPr>
              <a:buClr>
                <a:srgbClr val="21BAFF"/>
              </a:buClr>
              <a:buFont typeface="+mj-lt"/>
              <a:buAutoNum type="arabicPeriod"/>
            </a:pPr>
            <a:r>
              <a:rPr lang="en-US" b="0" dirty="0" smtClean="0">
                <a:ea typeface="ＭＳ Ｐゴシック" charset="-128"/>
                <a:cs typeface="ＭＳ Ｐゴシック" charset="-128"/>
              </a:rPr>
              <a:t>Select the “</a:t>
            </a:r>
            <a:r>
              <a:rPr lang="en-US" dirty="0" smtClean="0">
                <a:ea typeface="ＭＳ Ｐゴシック" charset="-128"/>
                <a:cs typeface="ＭＳ Ｐゴシック" charset="-128"/>
              </a:rPr>
              <a:t>Remote API” </a:t>
            </a:r>
            <a:r>
              <a:rPr lang="en-US" b="0" dirty="0" smtClean="0">
                <a:ea typeface="ＭＳ Ｐゴシック" charset="-128"/>
                <a:cs typeface="ＭＳ Ｐゴシック" charset="-128"/>
              </a:rPr>
              <a:t>option from the API Type group. </a:t>
            </a:r>
          </a:p>
          <a:p>
            <a:pPr>
              <a:buClr>
                <a:srgbClr val="21BAFF"/>
              </a:buClr>
              <a:buFont typeface="+mj-lt"/>
              <a:buAutoNum type="arabicPeriod"/>
            </a:pPr>
            <a:r>
              <a:rPr lang="en-US" b="0" dirty="0" smtClean="0"/>
              <a:t>Click the “</a:t>
            </a:r>
            <a:r>
              <a:rPr lang="en-US" dirty="0" smtClean="0"/>
              <a:t>Browse</a:t>
            </a:r>
            <a:r>
              <a:rPr lang="en-US" b="0" dirty="0" smtClean="0"/>
              <a:t>” button to the right of the Local Client Dir text box. </a:t>
            </a:r>
          </a:p>
          <a:p>
            <a:pPr>
              <a:buClr>
                <a:srgbClr val="21BAFF"/>
              </a:buClr>
              <a:buFont typeface="+mj-lt"/>
              <a:buAutoNum type="arabicPeriod"/>
            </a:pPr>
            <a:r>
              <a:rPr lang="en-US" b="0" dirty="0" smtClean="0"/>
              <a:t>Browse and select the “</a:t>
            </a:r>
            <a:r>
              <a:rPr lang="en-US" dirty="0" smtClean="0"/>
              <a:t>C:\</a:t>
            </a:r>
            <a:r>
              <a:rPr lang="en-US" dirty="0" err="1" smtClean="0"/>
              <a:t>hackathon</a:t>
            </a:r>
            <a:r>
              <a:rPr lang="en-US" dirty="0" smtClean="0"/>
              <a:t>\pods-project\local-client</a:t>
            </a:r>
            <a:r>
              <a:rPr lang="en-US" b="0" dirty="0" smtClean="0"/>
              <a:t>” directory.</a:t>
            </a:r>
          </a:p>
          <a:p>
            <a:pPr>
              <a:buClr>
                <a:srgbClr val="21BAFF"/>
              </a:buClr>
              <a:buFont typeface="+mj-lt"/>
              <a:buAutoNum type="arabicPeriod"/>
            </a:pPr>
            <a:r>
              <a:rPr lang="en-US" b="0" dirty="0" smtClean="0"/>
              <a:t>Click the “</a:t>
            </a:r>
            <a:r>
              <a:rPr lang="en-US" dirty="0" smtClean="0"/>
              <a:t>Browse</a:t>
            </a:r>
            <a:r>
              <a:rPr lang="en-US" b="0" dirty="0" smtClean="0"/>
              <a:t>” button to the right of the Remote Client Dir text box.</a:t>
            </a:r>
          </a:p>
          <a:p>
            <a:pPr>
              <a:buClr>
                <a:srgbClr val="21BAFF"/>
              </a:buClr>
              <a:buFont typeface="+mj-lt"/>
              <a:buAutoNum type="arabicPeriod"/>
            </a:pPr>
            <a:r>
              <a:rPr lang="en-US" b="0" dirty="0" smtClean="0"/>
              <a:t>Browse and select the “</a:t>
            </a:r>
            <a:r>
              <a:rPr lang="en-US" dirty="0" smtClean="0"/>
              <a:t>C:\</a:t>
            </a:r>
            <a:r>
              <a:rPr lang="en-US" dirty="0" err="1" smtClean="0"/>
              <a:t>hackathon</a:t>
            </a:r>
            <a:r>
              <a:rPr lang="en-US" dirty="0" smtClean="0"/>
              <a:t>\pods-project\remote-client</a:t>
            </a:r>
            <a:r>
              <a:rPr lang="en-US" b="0" dirty="0" smtClean="0"/>
              <a:t>” directory.</a:t>
            </a:r>
          </a:p>
          <a:p>
            <a:pPr>
              <a:buFont typeface="+mj-lt"/>
              <a:buAutoNum type="arabicPeriod"/>
            </a:pPr>
            <a:r>
              <a:rPr lang="en-US" b="0" dirty="0" smtClean="0">
                <a:ea typeface="ＭＳ Ｐゴシック" charset="-128"/>
                <a:cs typeface="ＭＳ Ｐゴシック" charset="-128"/>
              </a:rPr>
              <a:t>Enter “</a:t>
            </a:r>
            <a:r>
              <a:rPr lang="en-US" dirty="0" err="1" smtClean="0">
                <a:ea typeface="ＭＳ Ｐゴシック" charset="-128"/>
                <a:cs typeface="ＭＳ Ｐゴシック" charset="-128"/>
              </a:rPr>
              <a:t>tutorials.training.citih.osumc.edu</a:t>
            </a:r>
            <a:r>
              <a:rPr lang="en-US" b="0" dirty="0" smtClean="0">
                <a:ea typeface="ＭＳ Ｐゴシック" charset="-128"/>
                <a:cs typeface="ＭＳ Ｐゴシック" charset="-128"/>
              </a:rPr>
              <a:t>” as the Application Host Name.</a:t>
            </a:r>
          </a:p>
          <a:p>
            <a:pPr>
              <a:buFont typeface="+mj-lt"/>
              <a:buAutoNum type="arabicPeriod"/>
            </a:pPr>
            <a:r>
              <a:rPr lang="en-US" b="0" dirty="0" smtClean="0">
                <a:ea typeface="ＭＳ Ｐゴシック" charset="-128"/>
                <a:cs typeface="ＭＳ Ｐゴシック" charset="-128"/>
              </a:rPr>
              <a:t>Enter “</a:t>
            </a:r>
            <a:r>
              <a:rPr lang="en-US" dirty="0" smtClean="0">
                <a:ea typeface="ＭＳ Ｐゴシック" charset="-128"/>
                <a:cs typeface="ＭＳ Ｐゴシック" charset="-128"/>
              </a:rPr>
              <a:t>8080</a:t>
            </a:r>
            <a:r>
              <a:rPr lang="en-US" b="0" dirty="0" smtClean="0">
                <a:ea typeface="ＭＳ Ｐゴシック" charset="-128"/>
                <a:cs typeface="ＭＳ Ｐゴシック" charset="-128"/>
              </a:rPr>
              <a:t>” as the Application Port Number.</a:t>
            </a:r>
          </a:p>
          <a:p>
            <a:pPr>
              <a:buFont typeface="+mj-lt"/>
              <a:buAutoNum type="arabicPeriod"/>
            </a:pPr>
            <a:r>
              <a:rPr lang="en-US" b="0" dirty="0" smtClean="0">
                <a:ea typeface="ＭＳ Ｐゴシック" charset="-128"/>
                <a:cs typeface="ＭＳ Ｐゴシック" charset="-128"/>
              </a:rPr>
              <a:t>Leave the Use HTTPS Connections option </a:t>
            </a:r>
            <a:r>
              <a:rPr lang="en-US" dirty="0" smtClean="0">
                <a:ea typeface="ＭＳ Ｐゴシック" charset="-128"/>
                <a:cs typeface="ＭＳ Ｐゴシック" charset="-128"/>
              </a:rPr>
              <a:t>unchecked</a:t>
            </a:r>
            <a:r>
              <a:rPr lang="en-US" b="0" dirty="0" smtClean="0">
                <a:ea typeface="ＭＳ Ｐゴシック" charset="-128"/>
                <a:cs typeface="ＭＳ Ｐゴシック" charset="-128"/>
              </a:rPr>
              <a:t>.</a:t>
            </a:r>
          </a:p>
          <a:p>
            <a:pPr>
              <a:buFont typeface="+mj-lt"/>
              <a:buAutoNum type="arabicPeriod"/>
            </a:pPr>
            <a:r>
              <a:rPr lang="en-US" b="0" dirty="0" smtClean="0">
                <a:ea typeface="ＭＳ Ｐゴシック" charset="-128"/>
                <a:cs typeface="ＭＳ Ｐゴシック" charset="-128"/>
              </a:rPr>
              <a:t>Click the “</a:t>
            </a:r>
            <a:r>
              <a:rPr lang="en-US" dirty="0" smtClean="0">
                <a:ea typeface="ＭＳ Ｐゴシック" charset="-128"/>
                <a:cs typeface="ＭＳ Ｐゴシック" charset="-128"/>
              </a:rPr>
              <a:t>Next: Security</a:t>
            </a:r>
            <a:r>
              <a:rPr lang="en-US" b="0" dirty="0" smtClean="0">
                <a:ea typeface="ＭＳ Ｐゴシック" charset="-128"/>
                <a:cs typeface="ＭＳ Ｐゴシック" charset="-128"/>
              </a:rPr>
              <a:t>” button.</a:t>
            </a:r>
          </a:p>
          <a:p>
            <a:pPr>
              <a:buClr>
                <a:srgbClr val="21BAFF"/>
              </a:buClr>
              <a:buFontTx/>
              <a:buAutoNum type="arabicPeriod" startAt="2"/>
            </a:pPr>
            <a:endParaRPr lang="en-US" b="0" dirty="0" smtClean="0"/>
          </a:p>
          <a:p>
            <a:pPr marL="0" indent="0" eaLnBrk="1" hangingPunct="1">
              <a:buFontTx/>
              <a:buNone/>
            </a:pPr>
            <a:endParaRPr lang="en-US" b="0" dirty="0" smtClean="0">
              <a:ea typeface="ＭＳ Ｐゴシック" charset="-128"/>
              <a:cs typeface="ＭＳ Ｐゴシック" charset="-128"/>
            </a:endParaRPr>
          </a:p>
          <a:p>
            <a:pPr marL="0" indent="0" eaLnBrk="1" hangingPunct="1">
              <a:buFontTx/>
              <a:buNone/>
            </a:pPr>
            <a:endParaRPr lang="en-US" dirty="0">
              <a:ea typeface="ＭＳ Ｐゴシック" charset="-128"/>
              <a:cs typeface="ＭＳ Ｐゴシック" charset="-128"/>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Title 1"/>
          <p:cNvSpPr>
            <a:spLocks noGrp="1"/>
          </p:cNvSpPr>
          <p:nvPr>
            <p:ph type="title"/>
          </p:nvPr>
        </p:nvSpPr>
        <p:spPr>
          <a:xfrm>
            <a:off x="304800" y="0"/>
            <a:ext cx="6248400" cy="1143000"/>
          </a:xfrm>
        </p:spPr>
        <p:txBody>
          <a:bodyPr/>
          <a:lstStyle/>
          <a:p>
            <a:r>
              <a:rPr lang="en-US" dirty="0" err="1">
                <a:ea typeface="ＭＳ Ｐゴシック" charset="-128"/>
                <a:cs typeface="ＭＳ Ｐゴシック" charset="-128"/>
              </a:rPr>
              <a:t>caCORE</a:t>
            </a:r>
            <a:r>
              <a:rPr lang="en-US" dirty="0">
                <a:ea typeface="ＭＳ Ｐゴシック" charset="-128"/>
                <a:cs typeface="ＭＳ Ｐゴシック" charset="-128"/>
              </a:rPr>
              <a:t> SDK </a:t>
            </a:r>
            <a:r>
              <a:rPr lang="en-US" dirty="0" smtClean="0">
                <a:ea typeface="ＭＳ Ｐゴシック" charset="-128"/>
                <a:cs typeface="ＭＳ Ｐゴシック" charset="-128"/>
              </a:rPr>
              <a:t>4.3 </a:t>
            </a:r>
            <a:r>
              <a:rPr lang="en-US" dirty="0">
                <a:ea typeface="ＭＳ Ｐゴシック" charset="-128"/>
                <a:cs typeface="ＭＳ Ｐゴシック" charset="-128"/>
              </a:rPr>
              <a:t>Data Service Style </a:t>
            </a:r>
            <a:r>
              <a:rPr lang="en-US" dirty="0" smtClean="0">
                <a:ea typeface="ＭＳ Ｐゴシック" charset="-128"/>
                <a:cs typeface="ＭＳ Ｐゴシック" charset="-128"/>
              </a:rPr>
              <a:t>(3)</a:t>
            </a:r>
            <a:endParaRPr lang="en-US" dirty="0">
              <a:ea typeface="ＭＳ Ｐゴシック" charset="-128"/>
              <a:cs typeface="ＭＳ Ｐゴシック" charset="-128"/>
            </a:endParaRPr>
          </a:p>
        </p:txBody>
      </p:sp>
      <p:sp>
        <p:nvSpPr>
          <p:cNvPr id="41987" name="Content Placeholder 2"/>
          <p:cNvSpPr>
            <a:spLocks noGrp="1"/>
          </p:cNvSpPr>
          <p:nvPr>
            <p:ph idx="1"/>
          </p:nvPr>
        </p:nvSpPr>
        <p:spPr>
          <a:xfrm>
            <a:off x="304800" y="1371600"/>
            <a:ext cx="8458200" cy="1676400"/>
          </a:xfrm>
        </p:spPr>
        <p:txBody>
          <a:bodyPr/>
          <a:lstStyle/>
          <a:p>
            <a:pPr marL="0" indent="0" eaLnBrk="1" hangingPunct="1">
              <a:buFontTx/>
              <a:buNone/>
            </a:pPr>
            <a:endParaRPr lang="en-US" b="0" dirty="0" smtClean="0">
              <a:ea typeface="ＭＳ Ｐゴシック" charset="-128"/>
              <a:cs typeface="ＭＳ Ｐゴシック" charset="-128"/>
            </a:endParaRPr>
          </a:p>
          <a:p>
            <a:pPr marL="0" indent="0"/>
            <a:endParaRPr lang="en-US" dirty="0">
              <a:ea typeface="ＭＳ Ｐゴシック" charset="-128"/>
              <a:cs typeface="ＭＳ Ｐゴシック" charset="-128"/>
            </a:endParaRPr>
          </a:p>
          <a:p>
            <a:pPr marL="0" indent="0"/>
            <a:endParaRPr lang="en-US" dirty="0">
              <a:ea typeface="ＭＳ Ｐゴシック" charset="-128"/>
              <a:cs typeface="ＭＳ Ｐゴシック" charset="-128"/>
            </a:endParaRPr>
          </a:p>
          <a:p>
            <a:pPr marL="0" indent="0" eaLnBrk="1" hangingPunct="1">
              <a:buFontTx/>
              <a:buNone/>
            </a:pPr>
            <a:endParaRPr lang="en-US" b="0" dirty="0">
              <a:ea typeface="ＭＳ Ｐゴシック" charset="-128"/>
              <a:cs typeface="ＭＳ Ｐゴシック" charset="-128"/>
            </a:endParaRPr>
          </a:p>
          <a:p>
            <a:pPr marL="0" indent="0">
              <a:buFontTx/>
              <a:buNone/>
            </a:pPr>
            <a:endParaRPr lang="en-US" dirty="0">
              <a:ea typeface="ＭＳ Ｐゴシック" charset="-128"/>
              <a:cs typeface="ＭＳ Ｐゴシック" charset="-128"/>
            </a:endParaRPr>
          </a:p>
        </p:txBody>
      </p:sp>
      <p:pic>
        <p:nvPicPr>
          <p:cNvPr id="6" name="Picture 5" descr="17-sdk43-dirs.png"/>
          <p:cNvPicPr>
            <a:picLocks noChangeAspect="1"/>
          </p:cNvPicPr>
          <p:nvPr/>
        </p:nvPicPr>
        <p:blipFill>
          <a:blip r:embed="rId2"/>
          <a:stretch>
            <a:fillRect/>
          </a:stretch>
        </p:blipFill>
        <p:spPr>
          <a:xfrm>
            <a:off x="1143000" y="1752600"/>
            <a:ext cx="6943087" cy="43719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Title 1"/>
          <p:cNvSpPr>
            <a:spLocks noGrp="1"/>
          </p:cNvSpPr>
          <p:nvPr>
            <p:ph type="title"/>
          </p:nvPr>
        </p:nvSpPr>
        <p:spPr>
          <a:xfrm>
            <a:off x="304800" y="0"/>
            <a:ext cx="6248400" cy="1143000"/>
          </a:xfrm>
        </p:spPr>
        <p:txBody>
          <a:bodyPr/>
          <a:lstStyle/>
          <a:p>
            <a:r>
              <a:rPr lang="en-US" dirty="0" err="1">
                <a:ea typeface="ＭＳ Ｐゴシック" charset="-128"/>
                <a:cs typeface="ＭＳ Ｐゴシック" charset="-128"/>
              </a:rPr>
              <a:t>caCORE</a:t>
            </a:r>
            <a:r>
              <a:rPr lang="en-US" dirty="0">
                <a:ea typeface="ＭＳ Ｐゴシック" charset="-128"/>
                <a:cs typeface="ＭＳ Ｐゴシック" charset="-128"/>
              </a:rPr>
              <a:t> SDK </a:t>
            </a:r>
            <a:r>
              <a:rPr lang="en-US" dirty="0" smtClean="0">
                <a:ea typeface="ＭＳ Ｐゴシック" charset="-128"/>
                <a:cs typeface="ＭＳ Ｐゴシック" charset="-128"/>
              </a:rPr>
              <a:t>4.3 </a:t>
            </a:r>
            <a:r>
              <a:rPr lang="en-US" dirty="0">
                <a:ea typeface="ＭＳ Ｐゴシック" charset="-128"/>
                <a:cs typeface="ＭＳ Ｐゴシック" charset="-128"/>
              </a:rPr>
              <a:t>Data Service Style </a:t>
            </a:r>
            <a:r>
              <a:rPr lang="en-US" dirty="0" smtClean="0">
                <a:ea typeface="ＭＳ Ｐゴシック" charset="-128"/>
                <a:cs typeface="ＭＳ Ｐゴシック" charset="-128"/>
              </a:rPr>
              <a:t>(4)</a:t>
            </a:r>
            <a:endParaRPr lang="en-US" dirty="0">
              <a:ea typeface="ＭＳ Ｐゴシック" charset="-128"/>
              <a:cs typeface="ＭＳ Ｐゴシック" charset="-128"/>
            </a:endParaRPr>
          </a:p>
        </p:txBody>
      </p:sp>
      <p:sp>
        <p:nvSpPr>
          <p:cNvPr id="45059" name="Content Placeholder 2"/>
          <p:cNvSpPr>
            <a:spLocks noGrp="1"/>
          </p:cNvSpPr>
          <p:nvPr>
            <p:ph idx="1"/>
          </p:nvPr>
        </p:nvSpPr>
        <p:spPr/>
        <p:txBody>
          <a:bodyPr/>
          <a:lstStyle/>
          <a:p>
            <a:pPr>
              <a:buFontTx/>
              <a:buNone/>
            </a:pPr>
            <a:r>
              <a:rPr lang="en-US" dirty="0">
                <a:ea typeface="ＭＳ Ｐゴシック" charset="-128"/>
                <a:cs typeface="ＭＳ Ｐゴシック" charset="-128"/>
              </a:rPr>
              <a:t>Log In to the </a:t>
            </a:r>
            <a:r>
              <a:rPr lang="en-US" dirty="0" err="1">
                <a:ea typeface="ＭＳ Ｐゴシック" charset="-128"/>
                <a:cs typeface="ＭＳ Ｐゴシック" charset="-128"/>
              </a:rPr>
              <a:t>caCORE</a:t>
            </a:r>
            <a:r>
              <a:rPr lang="en-US" dirty="0">
                <a:ea typeface="ＭＳ Ｐゴシック" charset="-128"/>
                <a:cs typeface="ＭＳ Ｐゴシック" charset="-128"/>
              </a:rPr>
              <a:t> SDK Application</a:t>
            </a:r>
          </a:p>
          <a:p>
            <a:pPr eaLnBrk="1" hangingPunct="1">
              <a:buFontTx/>
              <a:buNone/>
            </a:pPr>
            <a:r>
              <a:rPr lang="en-US" b="0" dirty="0">
                <a:ea typeface="ＭＳ Ｐゴシック" charset="-128"/>
                <a:cs typeface="ＭＳ Ｐゴシック" charset="-128"/>
              </a:rPr>
              <a:t>Step</a:t>
            </a:r>
            <a:r>
              <a:rPr lang="en-US" b="0" dirty="0" smtClean="0">
                <a:ea typeface="ＭＳ Ｐゴシック" charset="-128"/>
                <a:cs typeface="ＭＳ Ｐゴシック" charset="-128"/>
              </a:rPr>
              <a:t> two </a:t>
            </a:r>
            <a:r>
              <a:rPr lang="en-US" b="0" dirty="0">
                <a:ea typeface="ＭＳ Ｐゴシック" charset="-128"/>
                <a:cs typeface="ＭＳ Ｐゴシック" charset="-128"/>
              </a:rPr>
              <a:t>allows the service developer to supply</a:t>
            </a:r>
            <a:r>
              <a:rPr lang="en-US" b="0" dirty="0" smtClean="0">
                <a:ea typeface="ＭＳ Ｐゴシック" charset="-128"/>
                <a:cs typeface="ＭＳ Ｐゴシック" charset="-128"/>
              </a:rPr>
              <a:t> the security login </a:t>
            </a:r>
            <a:r>
              <a:rPr lang="en-US" b="0" dirty="0">
                <a:ea typeface="ＭＳ Ｐゴシック" charset="-128"/>
                <a:cs typeface="ＭＳ Ｐゴシック" charset="-128"/>
              </a:rPr>
              <a:t>information to the </a:t>
            </a:r>
            <a:r>
              <a:rPr lang="en-US" b="0" dirty="0" err="1">
                <a:ea typeface="ＭＳ Ｐゴシック" charset="-128"/>
                <a:cs typeface="ＭＳ Ｐゴシック" charset="-128"/>
              </a:rPr>
              <a:t>caCORE</a:t>
            </a:r>
            <a:r>
              <a:rPr lang="en-US" b="0" dirty="0">
                <a:ea typeface="ＭＳ Ｐゴシック" charset="-128"/>
                <a:cs typeface="ＭＳ Ｐゴシック" charset="-128"/>
              </a:rPr>
              <a:t> SDK Application Service in the form of a username and password combination. If these values are supplied, the </a:t>
            </a:r>
            <a:r>
              <a:rPr lang="en-US" b="0" dirty="0" err="1">
                <a:ea typeface="ＭＳ Ｐゴシック" charset="-128"/>
                <a:cs typeface="ＭＳ Ｐゴシック" charset="-128"/>
              </a:rPr>
              <a:t>caCORE</a:t>
            </a:r>
            <a:r>
              <a:rPr lang="en-US" b="0" dirty="0">
                <a:ea typeface="ＭＳ Ｐゴシック" charset="-128"/>
                <a:cs typeface="ＭＳ Ｐゴシック" charset="-128"/>
              </a:rPr>
              <a:t> SDK Application Service API will be use the given username for all queries.</a:t>
            </a:r>
          </a:p>
          <a:p>
            <a:pPr eaLnBrk="1" hangingPunct="1">
              <a:buFontTx/>
              <a:buNone/>
            </a:pPr>
            <a:endParaRPr lang="en-US" b="0" dirty="0">
              <a:ea typeface="ＭＳ Ｐゴシック" charset="-128"/>
              <a:cs typeface="ＭＳ Ｐゴシック" charset="-128"/>
            </a:endParaRPr>
          </a:p>
          <a:p>
            <a:pPr eaLnBrk="1" hangingPunct="1">
              <a:buFontTx/>
              <a:buAutoNum type="arabicPeriod" startAt="6"/>
            </a:pPr>
            <a:r>
              <a:rPr lang="en-US" b="0" dirty="0">
                <a:ea typeface="ＭＳ Ｐゴシック" charset="-128"/>
                <a:cs typeface="ＭＳ Ｐゴシック" charset="-128"/>
              </a:rPr>
              <a:t>Click “</a:t>
            </a:r>
            <a:r>
              <a:rPr lang="en-US" dirty="0">
                <a:ea typeface="ＭＳ Ｐゴシック" charset="-128"/>
                <a:cs typeface="ＭＳ Ｐゴシック" charset="-128"/>
              </a:rPr>
              <a:t>Next: Domain Model</a:t>
            </a:r>
            <a:r>
              <a:rPr lang="en-US" b="0" dirty="0">
                <a:ea typeface="ＭＳ Ｐゴシック" charset="-128"/>
                <a:cs typeface="ＭＳ Ｐゴシック" charset="-128"/>
              </a:rPr>
              <a:t>”</a:t>
            </a:r>
          </a:p>
          <a:p>
            <a:pPr eaLnBrk="1" hangingPunct="1">
              <a:buFontTx/>
              <a:buNone/>
            </a:pPr>
            <a:r>
              <a:rPr lang="en-US" b="0" dirty="0">
                <a:ea typeface="ＭＳ Ｐゴシック" charset="-128"/>
                <a:cs typeface="ＭＳ Ｐゴシック" charset="-128"/>
              </a:rPr>
              <a:t>as we will not use a login in this</a:t>
            </a:r>
          </a:p>
          <a:p>
            <a:pPr eaLnBrk="1" hangingPunct="1">
              <a:buFontTx/>
              <a:buNone/>
            </a:pPr>
            <a:r>
              <a:rPr lang="en-US" b="0" dirty="0">
                <a:ea typeface="ＭＳ Ｐゴシック" charset="-128"/>
                <a:cs typeface="ＭＳ Ｐゴシック" charset="-128"/>
              </a:rPr>
              <a:t>tutorial.</a:t>
            </a:r>
          </a:p>
        </p:txBody>
      </p:sp>
      <p:pic>
        <p:nvPicPr>
          <p:cNvPr id="5" name="Picture 4" descr="17-sdk43-security.png"/>
          <p:cNvPicPr>
            <a:picLocks noChangeAspect="1"/>
          </p:cNvPicPr>
          <p:nvPr/>
        </p:nvPicPr>
        <p:blipFill>
          <a:blip r:embed="rId2"/>
          <a:stretch>
            <a:fillRect/>
          </a:stretch>
        </p:blipFill>
        <p:spPr>
          <a:xfrm>
            <a:off x="3886200" y="3019425"/>
            <a:ext cx="5006889" cy="31527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Title 1"/>
          <p:cNvSpPr>
            <a:spLocks noGrp="1"/>
          </p:cNvSpPr>
          <p:nvPr>
            <p:ph type="title"/>
          </p:nvPr>
        </p:nvSpPr>
        <p:spPr>
          <a:xfrm>
            <a:off x="304800" y="0"/>
            <a:ext cx="6324600" cy="1143000"/>
          </a:xfrm>
        </p:spPr>
        <p:txBody>
          <a:bodyPr/>
          <a:lstStyle/>
          <a:p>
            <a:r>
              <a:rPr lang="en-US" dirty="0" err="1">
                <a:ea typeface="ＭＳ Ｐゴシック" charset="-128"/>
                <a:cs typeface="ＭＳ Ｐゴシック" charset="-128"/>
              </a:rPr>
              <a:t>caCORE</a:t>
            </a:r>
            <a:r>
              <a:rPr lang="en-US" dirty="0">
                <a:ea typeface="ＭＳ Ｐゴシック" charset="-128"/>
                <a:cs typeface="ＭＳ Ｐゴシック" charset="-128"/>
              </a:rPr>
              <a:t> SDK </a:t>
            </a:r>
            <a:r>
              <a:rPr lang="en-US" dirty="0" smtClean="0">
                <a:ea typeface="ＭＳ Ｐゴシック" charset="-128"/>
                <a:cs typeface="ＭＳ Ｐゴシック" charset="-128"/>
              </a:rPr>
              <a:t>4.3 </a:t>
            </a:r>
            <a:r>
              <a:rPr lang="en-US" dirty="0">
                <a:ea typeface="ＭＳ Ｐゴシック" charset="-128"/>
                <a:cs typeface="ＭＳ Ｐゴシック" charset="-128"/>
              </a:rPr>
              <a:t>Data Service Style </a:t>
            </a:r>
            <a:r>
              <a:rPr lang="en-US" dirty="0" smtClean="0">
                <a:ea typeface="ＭＳ Ｐゴシック" charset="-128"/>
                <a:cs typeface="ＭＳ Ｐゴシック" charset="-128"/>
              </a:rPr>
              <a:t>(5)</a:t>
            </a:r>
            <a:endParaRPr lang="en-US" dirty="0">
              <a:ea typeface="ＭＳ Ｐゴシック" charset="-128"/>
              <a:cs typeface="ＭＳ Ｐゴシック" charset="-128"/>
            </a:endParaRPr>
          </a:p>
        </p:txBody>
      </p:sp>
      <p:sp>
        <p:nvSpPr>
          <p:cNvPr id="46083" name="Content Placeholder 3"/>
          <p:cNvSpPr>
            <a:spLocks noGrp="1"/>
          </p:cNvSpPr>
          <p:nvPr>
            <p:ph idx="1"/>
          </p:nvPr>
        </p:nvSpPr>
        <p:spPr/>
        <p:txBody>
          <a:bodyPr/>
          <a:lstStyle/>
          <a:p>
            <a:pPr marL="0" indent="0" eaLnBrk="1" hangingPunct="1">
              <a:buFontTx/>
              <a:buNone/>
            </a:pPr>
            <a:r>
              <a:rPr lang="en-US" dirty="0">
                <a:ea typeface="ＭＳ Ｐゴシック" charset="-128"/>
                <a:cs typeface="ＭＳ Ｐゴシック" charset="-128"/>
              </a:rPr>
              <a:t>Select the Domain Model</a:t>
            </a:r>
          </a:p>
          <a:p>
            <a:pPr marL="0" indent="0" eaLnBrk="1" hangingPunct="1">
              <a:buFontTx/>
              <a:buNone/>
            </a:pPr>
            <a:r>
              <a:rPr lang="en-US" b="0" dirty="0">
                <a:ea typeface="ＭＳ Ｐゴシック" charset="-128"/>
                <a:cs typeface="ＭＳ Ｐゴシック" charset="-128"/>
              </a:rPr>
              <a:t>Step</a:t>
            </a:r>
            <a:r>
              <a:rPr lang="en-US" b="0" dirty="0" smtClean="0">
                <a:ea typeface="ＭＳ Ｐゴシック" charset="-128"/>
                <a:cs typeface="ＭＳ Ｐゴシック" charset="-128"/>
              </a:rPr>
              <a:t> three </a:t>
            </a:r>
            <a:r>
              <a:rPr lang="en-US" b="0" dirty="0">
                <a:ea typeface="ＭＳ Ｐゴシック" charset="-128"/>
                <a:cs typeface="ＭＳ Ｐゴシック" charset="-128"/>
              </a:rPr>
              <a:t>of the wizard requires the service developer to supply the domain model for the new data service. The domain model defines the classes, their attributes, and relationships such that data services may be discovered using the data types. Most importantly, CQL queries can be formulated using the domain model.</a:t>
            </a:r>
          </a:p>
          <a:p>
            <a:pPr marL="0" indent="0" eaLnBrk="1" hangingPunct="1">
              <a:buFontTx/>
              <a:buNone/>
            </a:pPr>
            <a:endParaRPr lang="en-US" b="0" dirty="0">
              <a:ea typeface="ＭＳ Ｐゴシック" charset="-128"/>
              <a:cs typeface="ＭＳ Ｐゴシック" charset="-128"/>
            </a:endParaRPr>
          </a:p>
          <a:p>
            <a:pPr marL="0" indent="0" eaLnBrk="1" hangingPunct="1">
              <a:buFontTx/>
              <a:buNone/>
            </a:pPr>
            <a:r>
              <a:rPr lang="en-US" b="0" dirty="0">
                <a:ea typeface="ＭＳ Ｐゴシック" charset="-128"/>
                <a:cs typeface="ＭＳ Ｐゴシック" charset="-128"/>
              </a:rPr>
              <a:t>There are </a:t>
            </a:r>
            <a:r>
              <a:rPr lang="en-US" b="0" dirty="0" smtClean="0">
                <a:ea typeface="ＭＳ Ｐゴシック" charset="-128"/>
                <a:cs typeface="ＭＳ Ｐゴシック" charset="-128"/>
              </a:rPr>
              <a:t>two </a:t>
            </a:r>
            <a:r>
              <a:rPr lang="en-US" b="0" dirty="0">
                <a:ea typeface="ＭＳ Ｐゴシック" charset="-128"/>
                <a:cs typeface="ＭＳ Ｐゴシック" charset="-128"/>
              </a:rPr>
              <a:t>potential sources for the domain model:</a:t>
            </a:r>
          </a:p>
          <a:p>
            <a:pPr marL="0" indent="0" eaLnBrk="1" hangingPunct="1">
              <a:buFontTx/>
              <a:buNone/>
            </a:pPr>
            <a:r>
              <a:rPr lang="en-US" dirty="0">
                <a:ea typeface="ＭＳ Ｐゴシック" charset="-128"/>
                <a:cs typeface="ＭＳ Ｐゴシック" charset="-128"/>
              </a:rPr>
              <a:t>Default XMI: </a:t>
            </a:r>
            <a:r>
              <a:rPr lang="en-US" b="0" dirty="0">
                <a:ea typeface="ＭＳ Ｐゴシック" charset="-128"/>
                <a:cs typeface="ＭＳ Ｐゴシック" charset="-128"/>
              </a:rPr>
              <a:t>This setting directs the wizard to convert the XMI model which is used by the </a:t>
            </a:r>
            <a:r>
              <a:rPr lang="en-US" b="0" dirty="0" err="1">
                <a:ea typeface="ＭＳ Ｐゴシック" charset="-128"/>
                <a:cs typeface="ＭＳ Ｐゴシック" charset="-128"/>
              </a:rPr>
              <a:t>caCORE</a:t>
            </a:r>
            <a:r>
              <a:rPr lang="en-US" b="0" dirty="0">
                <a:ea typeface="ＭＳ Ｐゴシック" charset="-128"/>
                <a:cs typeface="ＭＳ Ｐゴシック" charset="-128"/>
              </a:rPr>
              <a:t> SDK system specified on step</a:t>
            </a:r>
            <a:r>
              <a:rPr lang="en-US" b="0" dirty="0" smtClean="0">
                <a:ea typeface="ＭＳ Ｐゴシック" charset="-128"/>
                <a:cs typeface="ＭＳ Ｐゴシック" charset="-128"/>
              </a:rPr>
              <a:t> 1 </a:t>
            </a:r>
            <a:r>
              <a:rPr lang="en-US" b="0" dirty="0">
                <a:ea typeface="ＭＳ Ｐゴシック" charset="-128"/>
                <a:cs typeface="ＭＳ Ｐゴシック" charset="-128"/>
              </a:rPr>
              <a:t>as the domain model. The XMI will be converted to a domain model XML document.</a:t>
            </a:r>
          </a:p>
          <a:p>
            <a:pPr marL="0" indent="0" eaLnBrk="1" hangingPunct="1">
              <a:buFontTx/>
              <a:buNone/>
            </a:pPr>
            <a:r>
              <a:rPr lang="en-US" dirty="0">
                <a:ea typeface="ＭＳ Ｐゴシック" charset="-128"/>
                <a:cs typeface="ＭＳ Ｐゴシック" charset="-128"/>
              </a:rPr>
              <a:t>Pre-Generated: </a:t>
            </a:r>
            <a:r>
              <a:rPr lang="en-US" b="0" dirty="0">
                <a:ea typeface="ＭＳ Ｐゴシック" charset="-128"/>
                <a:cs typeface="ＭＳ Ｐゴシック" charset="-128"/>
              </a:rPr>
              <a:t>This option allows the service developer to specify a pre-generated domain model XML document from the local file system. </a:t>
            </a:r>
            <a:endParaRPr lang="en-US" b="0" dirty="0" smtClean="0">
              <a:ea typeface="ＭＳ Ｐゴシック" charset="-128"/>
              <a:cs typeface="ＭＳ Ｐゴシック" charset="-128"/>
            </a:endParaRPr>
          </a:p>
          <a:p>
            <a:pPr marL="0" indent="0" eaLnBrk="1" hangingPunct="1">
              <a:buFontTx/>
              <a:buNone/>
            </a:pPr>
            <a:endParaRPr lang="en-US" b="0" dirty="0" smtClean="0">
              <a:ea typeface="ＭＳ Ｐゴシック" charset="-128"/>
              <a:cs typeface="ＭＳ Ｐゴシック" charset="-128"/>
            </a:endParaRPr>
          </a:p>
          <a:p>
            <a:pPr marL="0" indent="0" eaLnBrk="1" hangingPunct="1">
              <a:buFontTx/>
              <a:buNone/>
            </a:pPr>
            <a:endParaRPr lang="en-US" b="0" dirty="0">
              <a:ea typeface="ＭＳ Ｐゴシック" charset="-128"/>
              <a:cs typeface="ＭＳ Ｐゴシック" charset="-128"/>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Title 1"/>
          <p:cNvSpPr>
            <a:spLocks noGrp="1"/>
          </p:cNvSpPr>
          <p:nvPr>
            <p:ph type="title"/>
          </p:nvPr>
        </p:nvSpPr>
        <p:spPr>
          <a:xfrm>
            <a:off x="304800" y="0"/>
            <a:ext cx="6324600" cy="1143000"/>
          </a:xfrm>
        </p:spPr>
        <p:txBody>
          <a:bodyPr/>
          <a:lstStyle/>
          <a:p>
            <a:r>
              <a:rPr lang="en-US" dirty="0" err="1">
                <a:ea typeface="ＭＳ Ｐゴシック" charset="-128"/>
                <a:cs typeface="ＭＳ Ｐゴシック" charset="-128"/>
              </a:rPr>
              <a:t>caCORE</a:t>
            </a:r>
            <a:r>
              <a:rPr lang="en-US" dirty="0">
                <a:ea typeface="ＭＳ Ｐゴシック" charset="-128"/>
                <a:cs typeface="ＭＳ Ｐゴシック" charset="-128"/>
              </a:rPr>
              <a:t> SDK </a:t>
            </a:r>
            <a:r>
              <a:rPr lang="en-US" dirty="0" smtClean="0">
                <a:ea typeface="ＭＳ Ｐゴシック" charset="-128"/>
                <a:cs typeface="ＭＳ Ｐゴシック" charset="-128"/>
              </a:rPr>
              <a:t>4.3 </a:t>
            </a:r>
            <a:r>
              <a:rPr lang="en-US" dirty="0">
                <a:ea typeface="ＭＳ Ｐゴシック" charset="-128"/>
                <a:cs typeface="ＭＳ Ｐゴシック" charset="-128"/>
              </a:rPr>
              <a:t>Data Service Style </a:t>
            </a:r>
            <a:r>
              <a:rPr lang="en-US" dirty="0" smtClean="0">
                <a:ea typeface="ＭＳ Ｐゴシック" charset="-128"/>
                <a:cs typeface="ＭＳ Ｐゴシック" charset="-128"/>
              </a:rPr>
              <a:t>(6)</a:t>
            </a:r>
            <a:endParaRPr lang="en-US" dirty="0">
              <a:ea typeface="ＭＳ Ｐゴシック" charset="-128"/>
              <a:cs typeface="ＭＳ Ｐゴシック" charset="-128"/>
            </a:endParaRPr>
          </a:p>
        </p:txBody>
      </p:sp>
      <p:sp>
        <p:nvSpPr>
          <p:cNvPr id="47107" name="Content Placeholder 2"/>
          <p:cNvSpPr>
            <a:spLocks noGrp="1"/>
          </p:cNvSpPr>
          <p:nvPr>
            <p:ph idx="1"/>
          </p:nvPr>
        </p:nvSpPr>
        <p:spPr/>
        <p:txBody>
          <a:bodyPr/>
          <a:lstStyle/>
          <a:p>
            <a:pPr marL="0" indent="0" eaLnBrk="1" hangingPunct="1">
              <a:buFontTx/>
              <a:buNone/>
            </a:pPr>
            <a:r>
              <a:rPr lang="en-US" dirty="0">
                <a:ea typeface="ＭＳ Ｐゴシック" charset="-128"/>
                <a:cs typeface="ＭＳ Ｐゴシック" charset="-128"/>
              </a:rPr>
              <a:t>Select the Domain Model (continued)</a:t>
            </a:r>
          </a:p>
          <a:p>
            <a:pPr eaLnBrk="1" hangingPunct="1">
              <a:buFont typeface="+mj-lt"/>
              <a:buAutoNum type="arabicPeriod"/>
            </a:pPr>
            <a:r>
              <a:rPr lang="en-US" b="0" dirty="0">
                <a:ea typeface="ＭＳ Ｐゴシック" charset="-128"/>
                <a:cs typeface="ＭＳ Ｐゴシック" charset="-128"/>
              </a:rPr>
              <a:t>For this tutorial, select</a:t>
            </a:r>
            <a:r>
              <a:rPr lang="en-US" b="0" dirty="0" smtClean="0">
                <a:ea typeface="ＭＳ Ｐゴシック" charset="-128"/>
                <a:cs typeface="ＭＳ Ｐゴシック" charset="-128"/>
              </a:rPr>
              <a:t> </a:t>
            </a:r>
            <a:r>
              <a:rPr lang="en-US" dirty="0" smtClean="0">
                <a:ea typeface="ＭＳ Ｐゴシック" charset="-128"/>
                <a:cs typeface="ＭＳ Ｐゴシック" charset="-128"/>
              </a:rPr>
              <a:t>XMI </a:t>
            </a:r>
            <a:r>
              <a:rPr lang="en-US" b="0" dirty="0">
                <a:ea typeface="ＭＳ Ｐゴシック" charset="-128"/>
                <a:cs typeface="ＭＳ Ｐゴシック" charset="-128"/>
              </a:rPr>
              <a:t>as the Domain Model Source.</a:t>
            </a:r>
            <a:endParaRPr lang="en-US" dirty="0" smtClean="0">
              <a:ea typeface="ＭＳ Ｐゴシック" charset="-128"/>
              <a:cs typeface="ＭＳ Ｐゴシック" charset="-128"/>
            </a:endParaRPr>
          </a:p>
          <a:p>
            <a:pPr>
              <a:buClr>
                <a:srgbClr val="21BAFF"/>
              </a:buClr>
              <a:buFont typeface="+mj-lt"/>
              <a:buAutoNum type="arabicPeriod"/>
            </a:pPr>
            <a:r>
              <a:rPr lang="en-US" b="0" dirty="0" smtClean="0"/>
              <a:t>Click the “</a:t>
            </a:r>
            <a:r>
              <a:rPr lang="en-US" dirty="0" smtClean="0"/>
              <a:t>Browse</a:t>
            </a:r>
            <a:r>
              <a:rPr lang="en-US" b="0" dirty="0" smtClean="0"/>
              <a:t>” button to the right of the XMI File text box. </a:t>
            </a:r>
          </a:p>
          <a:p>
            <a:pPr>
              <a:buClr>
                <a:srgbClr val="21BAFF"/>
              </a:buClr>
              <a:buFont typeface="+mj-lt"/>
              <a:buAutoNum type="arabicPeriod"/>
            </a:pPr>
            <a:r>
              <a:rPr lang="en-US" b="0" dirty="0" smtClean="0"/>
              <a:t>Browse and select the “</a:t>
            </a:r>
            <a:r>
              <a:rPr lang="en-US" dirty="0" err="1" smtClean="0"/>
              <a:t>C:\hackathon\pods-project\models\PODS.xmi</a:t>
            </a:r>
            <a:r>
              <a:rPr lang="en-US" b="0" dirty="0" smtClean="0"/>
              <a:t>” file.</a:t>
            </a:r>
          </a:p>
          <a:p>
            <a:pPr>
              <a:buClr>
                <a:srgbClr val="21BAFF"/>
              </a:buClr>
              <a:buFont typeface="+mj-lt"/>
              <a:buAutoNum type="arabicPeriod"/>
            </a:pPr>
            <a:r>
              <a:rPr lang="en-US" b="0" dirty="0" smtClean="0"/>
              <a:t>Select “</a:t>
            </a:r>
            <a:r>
              <a:rPr lang="en-US" dirty="0" smtClean="0"/>
              <a:t>Enterprise Architect”</a:t>
            </a:r>
            <a:r>
              <a:rPr lang="en-US" b="0" dirty="0" smtClean="0"/>
              <a:t> for the XMI Type</a:t>
            </a:r>
          </a:p>
          <a:p>
            <a:pPr>
              <a:buClr>
                <a:srgbClr val="21BAFF"/>
              </a:buClr>
              <a:buFont typeface="+mj-lt"/>
              <a:buAutoNum type="arabicPeriod"/>
            </a:pPr>
            <a:r>
              <a:rPr lang="en-US" b="0" dirty="0" smtClean="0"/>
              <a:t>Type </a:t>
            </a:r>
            <a:r>
              <a:rPr lang="en-US" dirty="0" smtClean="0"/>
              <a:t>“PODS” </a:t>
            </a:r>
            <a:r>
              <a:rPr lang="en-US" b="0" dirty="0" smtClean="0"/>
              <a:t>for the Project Short Name</a:t>
            </a:r>
          </a:p>
          <a:p>
            <a:pPr eaLnBrk="1" hangingPunct="1">
              <a:buFont typeface="+mj-lt"/>
              <a:buAutoNum type="arabicPeriod"/>
            </a:pPr>
            <a:r>
              <a:rPr lang="en-US" b="0" dirty="0" smtClean="0">
                <a:ea typeface="ＭＳ Ｐゴシック" charset="-128"/>
                <a:cs typeface="ＭＳ Ｐゴシック" charset="-128"/>
              </a:rPr>
              <a:t>Type </a:t>
            </a:r>
            <a:r>
              <a:rPr lang="en-US" b="0" dirty="0">
                <a:ea typeface="ＭＳ Ｐゴシック" charset="-128"/>
                <a:cs typeface="ＭＳ Ｐゴシック" charset="-128"/>
              </a:rPr>
              <a:t>“</a:t>
            </a:r>
            <a:r>
              <a:rPr lang="en-US" dirty="0">
                <a:ea typeface="ＭＳ Ｐゴシック" charset="-128"/>
                <a:cs typeface="ＭＳ Ｐゴシック" charset="-128"/>
              </a:rPr>
              <a:t>1.0</a:t>
            </a:r>
            <a:r>
              <a:rPr lang="en-US" b="0" dirty="0">
                <a:ea typeface="ＭＳ Ｐゴシック" charset="-128"/>
                <a:cs typeface="ＭＳ Ｐゴシック" charset="-128"/>
              </a:rPr>
              <a:t>” as the Project Version to create a </a:t>
            </a:r>
            <a:r>
              <a:rPr lang="en-US" b="0" dirty="0" err="1">
                <a:ea typeface="ＭＳ Ｐゴシック" charset="-128"/>
                <a:cs typeface="ＭＳ Ｐゴシック" charset="-128"/>
              </a:rPr>
              <a:t>caGrid</a:t>
            </a:r>
            <a:r>
              <a:rPr lang="en-US" b="0" dirty="0">
                <a:ea typeface="ＭＳ Ｐゴシック" charset="-128"/>
                <a:cs typeface="ＭＳ Ｐゴシック" charset="-128"/>
              </a:rPr>
              <a:t> version of your Domain Model. Verify the other fields are as shown in the picture below. </a:t>
            </a:r>
          </a:p>
          <a:p>
            <a:pPr eaLnBrk="1" hangingPunct="1">
              <a:buFont typeface="+mj-lt"/>
              <a:buAutoNum type="arabicPeriod"/>
            </a:pPr>
            <a:r>
              <a:rPr lang="en-US" b="0" dirty="0">
                <a:ea typeface="ＭＳ Ｐゴシック" charset="-128"/>
                <a:cs typeface="ＭＳ Ｐゴシック" charset="-128"/>
              </a:rPr>
              <a:t>Click the “</a:t>
            </a:r>
            <a:r>
              <a:rPr lang="en-US" dirty="0">
                <a:ea typeface="ＭＳ Ｐゴシック" charset="-128"/>
                <a:cs typeface="ＭＳ Ｐゴシック" charset="-128"/>
              </a:rPr>
              <a:t>Next: Schemas</a:t>
            </a:r>
            <a:r>
              <a:rPr lang="en-US" b="0" dirty="0">
                <a:ea typeface="ＭＳ Ｐゴシック" charset="-128"/>
                <a:cs typeface="ＭＳ Ｐゴシック" charset="-128"/>
              </a:rPr>
              <a:t>” button.</a:t>
            </a:r>
          </a:p>
        </p:txBody>
      </p:sp>
      <p:pic>
        <p:nvPicPr>
          <p:cNvPr id="5" name="Picture 4" descr="19-sdk43-model.png"/>
          <p:cNvPicPr>
            <a:picLocks noChangeAspect="1"/>
          </p:cNvPicPr>
          <p:nvPr/>
        </p:nvPicPr>
        <p:blipFill>
          <a:blip r:embed="rId2"/>
          <a:stretch>
            <a:fillRect/>
          </a:stretch>
        </p:blipFill>
        <p:spPr>
          <a:xfrm>
            <a:off x="2743200" y="4343400"/>
            <a:ext cx="3581401" cy="2255163"/>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Title 1"/>
          <p:cNvSpPr>
            <a:spLocks noGrp="1"/>
          </p:cNvSpPr>
          <p:nvPr>
            <p:ph type="title"/>
          </p:nvPr>
        </p:nvSpPr>
        <p:spPr>
          <a:xfrm>
            <a:off x="304800" y="0"/>
            <a:ext cx="6248400" cy="1143000"/>
          </a:xfrm>
        </p:spPr>
        <p:txBody>
          <a:bodyPr/>
          <a:lstStyle/>
          <a:p>
            <a:r>
              <a:rPr lang="en-US" dirty="0" err="1">
                <a:ea typeface="ＭＳ Ｐゴシック" charset="-128"/>
                <a:cs typeface="ＭＳ Ｐゴシック" charset="-128"/>
              </a:rPr>
              <a:t>caCORE</a:t>
            </a:r>
            <a:r>
              <a:rPr lang="en-US" dirty="0">
                <a:ea typeface="ＭＳ Ｐゴシック" charset="-128"/>
                <a:cs typeface="ＭＳ Ｐゴシック" charset="-128"/>
              </a:rPr>
              <a:t> SDK </a:t>
            </a:r>
            <a:r>
              <a:rPr lang="en-US" dirty="0" smtClean="0">
                <a:ea typeface="ＭＳ Ｐゴシック" charset="-128"/>
                <a:cs typeface="ＭＳ Ｐゴシック" charset="-128"/>
              </a:rPr>
              <a:t>4.3 </a:t>
            </a:r>
            <a:r>
              <a:rPr lang="en-US" dirty="0">
                <a:ea typeface="ＭＳ Ｐゴシック" charset="-128"/>
                <a:cs typeface="ＭＳ Ｐゴシック" charset="-128"/>
              </a:rPr>
              <a:t>Data Service Style (7)</a:t>
            </a:r>
          </a:p>
        </p:txBody>
      </p:sp>
      <p:sp>
        <p:nvSpPr>
          <p:cNvPr id="48131" name="Content Placeholder 2"/>
          <p:cNvSpPr>
            <a:spLocks noGrp="1"/>
          </p:cNvSpPr>
          <p:nvPr>
            <p:ph idx="1"/>
          </p:nvPr>
        </p:nvSpPr>
        <p:spPr>
          <a:xfrm>
            <a:off x="304800" y="1219200"/>
            <a:ext cx="8458200" cy="3276600"/>
          </a:xfrm>
        </p:spPr>
        <p:txBody>
          <a:bodyPr/>
          <a:lstStyle/>
          <a:p>
            <a:pPr marL="0" indent="0" eaLnBrk="1" hangingPunct="1">
              <a:buFontTx/>
              <a:buNone/>
            </a:pPr>
            <a:r>
              <a:rPr lang="en-US">
                <a:ea typeface="ＭＳ Ｐゴシック" charset="-128"/>
                <a:cs typeface="ＭＳ Ｐゴシック" charset="-128"/>
              </a:rPr>
              <a:t>Map XML Schema to Model Packages</a:t>
            </a:r>
          </a:p>
          <a:p>
            <a:pPr marL="0" indent="0" eaLnBrk="1" hangingPunct="1">
              <a:buFontTx/>
              <a:buNone/>
            </a:pPr>
            <a:r>
              <a:rPr lang="en-US" sz="1600" b="0">
                <a:ea typeface="ＭＳ Ｐゴシック" charset="-128"/>
                <a:cs typeface="ＭＳ Ｐゴシック" charset="-128"/>
              </a:rPr>
              <a:t>Every class included in the domain model must have a corresponding XML schema representation so the data may be sent across the grid. The mapping panel of this wizard streamlines this process by simultaneously generating the mapping from model to schema and configuring serialization of the XML data types to correspond to the domain model's Java beans.</a:t>
            </a:r>
          </a:p>
          <a:p>
            <a:pPr marL="0" indent="0" eaLnBrk="1" hangingPunct="1">
              <a:buFontTx/>
              <a:buNone/>
            </a:pPr>
            <a:r>
              <a:rPr lang="en-US" sz="1600" b="0">
                <a:ea typeface="ＭＳ Ｐゴシック" charset="-128"/>
                <a:cs typeface="ＭＳ Ｐゴシック" charset="-128"/>
              </a:rPr>
              <a:t>The table shows the following information: 1) packages included in the domain model, 2) the current mapping status of the package, and 3) a “Map Schema” button to manually resolve the mapping for each package. The </a:t>
            </a:r>
            <a:r>
              <a:rPr lang="en-US" sz="1600">
                <a:ea typeface="ＭＳ Ｐゴシック" charset="-128"/>
                <a:cs typeface="ＭＳ Ｐゴシック" charset="-128"/>
              </a:rPr>
              <a:t>Automatically Map From SDK Generated Schemas</a:t>
            </a:r>
            <a:r>
              <a:rPr lang="en-US" sz="1600" b="0">
                <a:ea typeface="ＭＳ Ｐゴシック" charset="-128"/>
                <a:cs typeface="ＭＳ Ｐゴシック" charset="-128"/>
              </a:rPr>
              <a:t> button in the bottom of the panel makes use of the XML schemas provided by the caCORE SDK to map each package of the domain model.</a:t>
            </a:r>
          </a:p>
          <a:p>
            <a:pPr marL="0" indent="0" eaLnBrk="1" hangingPunct="1">
              <a:buFontTx/>
              <a:buNone/>
            </a:pPr>
            <a:endParaRPr lang="en-US">
              <a:ea typeface="ＭＳ Ｐゴシック" charset="-128"/>
              <a:cs typeface="ＭＳ Ｐゴシック" charset="-128"/>
            </a:endParaRPr>
          </a:p>
        </p:txBody>
      </p:sp>
      <p:pic>
        <p:nvPicPr>
          <p:cNvPr id="5" name="Picture 4" descr="20-sdk43-schema1.png"/>
          <p:cNvPicPr>
            <a:picLocks noChangeAspect="1"/>
          </p:cNvPicPr>
          <p:nvPr/>
        </p:nvPicPr>
        <p:blipFill>
          <a:blip r:embed="rId2"/>
          <a:stretch>
            <a:fillRect/>
          </a:stretch>
        </p:blipFill>
        <p:spPr>
          <a:xfrm>
            <a:off x="2514600" y="4114800"/>
            <a:ext cx="4038788" cy="2543174"/>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Title 1"/>
          <p:cNvSpPr>
            <a:spLocks noGrp="1"/>
          </p:cNvSpPr>
          <p:nvPr>
            <p:ph type="title"/>
          </p:nvPr>
        </p:nvSpPr>
        <p:spPr>
          <a:xfrm>
            <a:off x="304800" y="0"/>
            <a:ext cx="6324600" cy="1143000"/>
          </a:xfrm>
        </p:spPr>
        <p:txBody>
          <a:bodyPr/>
          <a:lstStyle/>
          <a:p>
            <a:r>
              <a:rPr lang="en-US" dirty="0" err="1">
                <a:ea typeface="ＭＳ Ｐゴシック" charset="-128"/>
                <a:cs typeface="ＭＳ Ｐゴシック" charset="-128"/>
              </a:rPr>
              <a:t>caCORE</a:t>
            </a:r>
            <a:r>
              <a:rPr lang="en-US" dirty="0">
                <a:ea typeface="ＭＳ Ｐゴシック" charset="-128"/>
                <a:cs typeface="ＭＳ Ｐゴシック" charset="-128"/>
              </a:rPr>
              <a:t> SDK </a:t>
            </a:r>
            <a:r>
              <a:rPr lang="en-US" dirty="0" smtClean="0">
                <a:ea typeface="ＭＳ Ｐゴシック" charset="-128"/>
                <a:cs typeface="ＭＳ Ｐゴシック" charset="-128"/>
              </a:rPr>
              <a:t>4.3 </a:t>
            </a:r>
            <a:r>
              <a:rPr lang="en-US" dirty="0">
                <a:ea typeface="ＭＳ Ｐゴシック" charset="-128"/>
                <a:cs typeface="ＭＳ Ｐゴシック" charset="-128"/>
              </a:rPr>
              <a:t>Data Service Style (8)</a:t>
            </a:r>
          </a:p>
        </p:txBody>
      </p:sp>
      <p:sp>
        <p:nvSpPr>
          <p:cNvPr id="49155" name="Content Placeholder 2"/>
          <p:cNvSpPr>
            <a:spLocks noGrp="1"/>
          </p:cNvSpPr>
          <p:nvPr>
            <p:ph idx="1"/>
          </p:nvPr>
        </p:nvSpPr>
        <p:spPr/>
        <p:txBody>
          <a:bodyPr/>
          <a:lstStyle/>
          <a:p>
            <a:pPr marL="0" indent="0" eaLnBrk="1" hangingPunct="1">
              <a:buFontTx/>
              <a:buNone/>
            </a:pPr>
            <a:r>
              <a:rPr lang="en-US">
                <a:ea typeface="ＭＳ Ｐゴシック" charset="-128"/>
                <a:cs typeface="ＭＳ Ｐゴシック" charset="-128"/>
              </a:rPr>
              <a:t>Map XML Schema to Model Packages (continued)</a:t>
            </a:r>
          </a:p>
          <a:p>
            <a:pPr marL="0" indent="0">
              <a:buFontTx/>
              <a:buAutoNum type="arabicPeriod" startAt="10"/>
            </a:pPr>
            <a:r>
              <a:rPr lang="en-US" b="0">
                <a:ea typeface="ＭＳ Ｐゴシック" charset="-128"/>
                <a:cs typeface="ＭＳ Ｐゴシック" charset="-128"/>
              </a:rPr>
              <a:t>Click the </a:t>
            </a:r>
            <a:r>
              <a:rPr lang="en-US">
                <a:ea typeface="ＭＳ Ｐゴシック" charset="-128"/>
                <a:cs typeface="ＭＳ Ｐゴシック" charset="-128"/>
              </a:rPr>
              <a:t>Automatically Map From SDK Generated Schemas </a:t>
            </a:r>
            <a:r>
              <a:rPr lang="en-US" b="0">
                <a:ea typeface="ＭＳ Ｐゴシック" charset="-128"/>
                <a:cs typeface="ＭＳ Ｐゴシック" charset="-128"/>
              </a:rPr>
              <a:t>button to perform the mapping from domain model packages to XML schema.</a:t>
            </a:r>
          </a:p>
          <a:p>
            <a:pPr marL="0" indent="0">
              <a:buFontTx/>
              <a:buAutoNum type="arabicPeriod" startAt="10"/>
            </a:pPr>
            <a:r>
              <a:rPr lang="en-US" b="0">
                <a:ea typeface="ＭＳ Ｐゴシック" charset="-128"/>
                <a:cs typeface="ＭＳ Ｐゴシック" charset="-128"/>
              </a:rPr>
              <a:t>Verify that the “Status” field changes from “</a:t>
            </a:r>
            <a:r>
              <a:rPr lang="en-US">
                <a:ea typeface="ＭＳ Ｐゴシック" charset="-128"/>
                <a:cs typeface="ＭＳ Ｐゴシック" charset="-128"/>
              </a:rPr>
              <a:t>No Schema Assigned</a:t>
            </a:r>
            <a:r>
              <a:rPr lang="en-US" b="0">
                <a:ea typeface="ＭＳ Ｐゴシック" charset="-128"/>
                <a:cs typeface="ＭＳ Ｐゴシック" charset="-128"/>
              </a:rPr>
              <a:t>” to “</a:t>
            </a:r>
            <a:r>
              <a:rPr lang="en-US">
                <a:ea typeface="ＭＳ Ｐゴシック" charset="-128"/>
                <a:cs typeface="ＭＳ Ｐゴシック" charset="-128"/>
              </a:rPr>
              <a:t>OK</a:t>
            </a:r>
            <a:r>
              <a:rPr lang="en-US" b="0">
                <a:ea typeface="ＭＳ Ｐゴシック" charset="-128"/>
                <a:cs typeface="ＭＳ Ｐゴシック" charset="-128"/>
              </a:rPr>
              <a:t>”.</a:t>
            </a:r>
          </a:p>
          <a:p>
            <a:pPr marL="0" indent="0">
              <a:buFontTx/>
              <a:buAutoNum type="arabicPeriod" startAt="10"/>
            </a:pPr>
            <a:r>
              <a:rPr lang="en-US" b="0">
                <a:ea typeface="ＭＳ Ｐゴシック" charset="-128"/>
                <a:cs typeface="ＭＳ Ｐゴシック" charset="-128"/>
              </a:rPr>
              <a:t>Click </a:t>
            </a:r>
            <a:r>
              <a:rPr lang="en-US">
                <a:ea typeface="ＭＳ Ｐゴシック" charset="-128"/>
                <a:cs typeface="ＭＳ Ｐゴシック" charset="-128"/>
              </a:rPr>
              <a:t>Done </a:t>
            </a:r>
            <a:r>
              <a:rPr lang="en-US" b="0">
                <a:ea typeface="ＭＳ Ｐゴシック" charset="-128"/>
                <a:cs typeface="ＭＳ Ｐゴシック" charset="-128"/>
              </a:rPr>
              <a:t>to complete the wizard.</a:t>
            </a:r>
          </a:p>
          <a:p>
            <a:pPr marL="0" indent="0">
              <a:buFontTx/>
              <a:buNone/>
            </a:pPr>
            <a:endParaRPr lang="en-US" b="0">
              <a:ea typeface="ＭＳ Ｐゴシック" charset="-128"/>
              <a:cs typeface="ＭＳ Ｐゴシック" charset="-128"/>
            </a:endParaRPr>
          </a:p>
        </p:txBody>
      </p:sp>
      <p:pic>
        <p:nvPicPr>
          <p:cNvPr id="5" name="Picture 4" descr="21-sdk43-schema2.png"/>
          <p:cNvPicPr>
            <a:picLocks noChangeAspect="1"/>
          </p:cNvPicPr>
          <p:nvPr/>
        </p:nvPicPr>
        <p:blipFill>
          <a:blip r:embed="rId2"/>
          <a:stretch>
            <a:fillRect/>
          </a:stretch>
        </p:blipFill>
        <p:spPr>
          <a:xfrm>
            <a:off x="1676400" y="3048000"/>
            <a:ext cx="5715000" cy="359866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Title 1"/>
          <p:cNvSpPr>
            <a:spLocks noGrp="1"/>
          </p:cNvSpPr>
          <p:nvPr>
            <p:ph type="title"/>
          </p:nvPr>
        </p:nvSpPr>
        <p:spPr>
          <a:xfrm>
            <a:off x="304800" y="0"/>
            <a:ext cx="6324600" cy="1143000"/>
          </a:xfrm>
        </p:spPr>
        <p:txBody>
          <a:bodyPr/>
          <a:lstStyle/>
          <a:p>
            <a:r>
              <a:rPr lang="en-US" dirty="0" err="1">
                <a:ea typeface="ＭＳ Ｐゴシック" charset="-128"/>
                <a:cs typeface="ＭＳ Ｐゴシック" charset="-128"/>
              </a:rPr>
              <a:t>caCORE</a:t>
            </a:r>
            <a:r>
              <a:rPr lang="en-US" dirty="0">
                <a:ea typeface="ＭＳ Ｐゴシック" charset="-128"/>
                <a:cs typeface="ＭＳ Ｐゴシック" charset="-128"/>
              </a:rPr>
              <a:t> SDK </a:t>
            </a:r>
            <a:r>
              <a:rPr lang="en-US" dirty="0" smtClean="0">
                <a:ea typeface="ＭＳ Ｐゴシック" charset="-128"/>
                <a:cs typeface="ＭＳ Ｐゴシック" charset="-128"/>
              </a:rPr>
              <a:t>4.3 </a:t>
            </a:r>
            <a:r>
              <a:rPr lang="en-US" dirty="0">
                <a:ea typeface="ＭＳ Ｐゴシック" charset="-128"/>
                <a:cs typeface="ＭＳ Ｐゴシック" charset="-128"/>
              </a:rPr>
              <a:t>Data Service Style (9)</a:t>
            </a:r>
          </a:p>
        </p:txBody>
      </p:sp>
      <p:sp>
        <p:nvSpPr>
          <p:cNvPr id="50179" name="Content Placeholder 2"/>
          <p:cNvSpPr>
            <a:spLocks noGrp="1"/>
          </p:cNvSpPr>
          <p:nvPr>
            <p:ph idx="1"/>
          </p:nvPr>
        </p:nvSpPr>
        <p:spPr/>
        <p:txBody>
          <a:bodyPr/>
          <a:lstStyle/>
          <a:p>
            <a:pPr marL="0" indent="0" eaLnBrk="1" hangingPunct="1">
              <a:buFontTx/>
              <a:buNone/>
            </a:pPr>
            <a:r>
              <a:rPr lang="en-US">
                <a:latin typeface="Arial (Body)" charset="0"/>
                <a:ea typeface="ＭＳ Ｐゴシック" charset="-128"/>
                <a:cs typeface="ＭＳ Ｐゴシック" charset="-128"/>
              </a:rPr>
              <a:t>Save your Service!</a:t>
            </a:r>
          </a:p>
          <a:p>
            <a:pPr marL="0" indent="0" eaLnBrk="1" hangingPunct="1">
              <a:buFontTx/>
              <a:buNone/>
            </a:pPr>
            <a:r>
              <a:rPr lang="en-US" b="0">
                <a:ea typeface="ＭＳ Ｐゴシック" charset="-128"/>
                <a:cs typeface="ＭＳ Ｐゴシック" charset="-128"/>
              </a:rPr>
              <a:t>You will see a progress bar during creation of your caGrid Data Service.</a:t>
            </a:r>
          </a:p>
          <a:p>
            <a:pPr marL="0" indent="0" eaLnBrk="1" hangingPunct="1">
              <a:buFontTx/>
              <a:buAutoNum type="arabicPeriod" startAt="13"/>
            </a:pPr>
            <a:r>
              <a:rPr lang="en-US" b="0">
                <a:ea typeface="ＭＳ Ｐゴシック" charset="-128"/>
                <a:cs typeface="ＭＳ Ｐゴシック" charset="-128"/>
              </a:rPr>
              <a:t>Click the</a:t>
            </a:r>
            <a:r>
              <a:rPr lang="en-US" b="0" smtClean="0">
                <a:ea typeface="ＭＳ Ｐゴシック" charset="-128"/>
                <a:cs typeface="ＭＳ Ｐゴシック" charset="-128"/>
              </a:rPr>
              <a:t> </a:t>
            </a:r>
            <a:r>
              <a:rPr lang="en-US" smtClean="0">
                <a:ea typeface="ＭＳ Ｐゴシック" charset="-128"/>
                <a:cs typeface="ＭＳ Ｐゴシック" charset="-128"/>
              </a:rPr>
              <a:t>Save</a:t>
            </a:r>
            <a:r>
              <a:rPr lang="en-US" b="0" smtClean="0">
                <a:ea typeface="ＭＳ Ｐゴシック" charset="-128"/>
                <a:cs typeface="ＭＳ Ｐゴシック" charset="-128"/>
              </a:rPr>
              <a:t> </a:t>
            </a:r>
            <a:r>
              <a:rPr lang="en-US" b="0">
                <a:ea typeface="ＭＳ Ｐゴシック" charset="-128"/>
                <a:cs typeface="ＭＳ Ｐゴシック" charset="-128"/>
              </a:rPr>
              <a:t>button at the bottom of the "Modify Service Interface”</a:t>
            </a:r>
            <a:r>
              <a:rPr lang="en-US" b="0" smtClean="0">
                <a:ea typeface="ＭＳ Ｐゴシック" charset="-128"/>
                <a:cs typeface="ＭＳ Ｐゴシック" charset="-128"/>
              </a:rPr>
              <a:t>. Note: click Yes if it asks you to confirm the save.</a:t>
            </a:r>
          </a:p>
          <a:p>
            <a:pPr marL="0" indent="0" eaLnBrk="1" hangingPunct="1">
              <a:buFontTx/>
              <a:buNone/>
            </a:pPr>
            <a:endParaRPr lang="en-US" b="0">
              <a:ea typeface="ＭＳ Ｐゴシック" charset="-128"/>
              <a:cs typeface="ＭＳ Ｐゴシック" charset="-128"/>
            </a:endParaRPr>
          </a:p>
          <a:p>
            <a:pPr marL="0" indent="0" eaLnBrk="1" hangingPunct="1">
              <a:buFontTx/>
              <a:buNone/>
            </a:pPr>
            <a:endParaRPr lang="en-US">
              <a:ea typeface="ＭＳ Ｐゴシック" charset="-128"/>
              <a:cs typeface="ＭＳ Ｐゴシック" charset="-128"/>
            </a:endParaRPr>
          </a:p>
        </p:txBody>
      </p:sp>
      <p:pic>
        <p:nvPicPr>
          <p:cNvPr id="5" name="Picture 4" descr="22-save.png"/>
          <p:cNvPicPr>
            <a:picLocks noChangeAspect="1"/>
          </p:cNvPicPr>
          <p:nvPr/>
        </p:nvPicPr>
        <p:blipFill>
          <a:blip r:embed="rId2"/>
          <a:stretch>
            <a:fillRect/>
          </a:stretch>
        </p:blipFill>
        <p:spPr>
          <a:xfrm>
            <a:off x="1676400" y="2743200"/>
            <a:ext cx="5837238" cy="385130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ea typeface="ＭＳ Ｐゴシック" charset="-128"/>
                <a:cs typeface="ＭＳ Ｐゴシック" charset="-128"/>
              </a:rPr>
              <a:t>Phase 4: Set Service Metadata (1)</a:t>
            </a:r>
          </a:p>
        </p:txBody>
      </p:sp>
      <p:sp>
        <p:nvSpPr>
          <p:cNvPr id="51203" name="Content Placeholder 2"/>
          <p:cNvSpPr>
            <a:spLocks noGrp="1"/>
          </p:cNvSpPr>
          <p:nvPr>
            <p:ph idx="1"/>
          </p:nvPr>
        </p:nvSpPr>
        <p:spPr/>
        <p:txBody>
          <a:bodyPr/>
          <a:lstStyle/>
          <a:p>
            <a:pPr marL="0" indent="0" eaLnBrk="1" hangingPunct="1">
              <a:buFontTx/>
              <a:buNone/>
            </a:pPr>
            <a:r>
              <a:rPr lang="en-US" b="0">
                <a:ea typeface="ＭＳ Ｐゴシック" charset="-128"/>
                <a:cs typeface="ＭＳ Ｐゴシック" charset="-128"/>
              </a:rPr>
              <a:t>Service Metadata contains information about the developer of the service, the maintainer or administrator of the service and the hosting research center as well as optional information such as a web site URL. This information is used when registering your service with the Index Service for the Grid and is accessible via the caGrid Portal.</a:t>
            </a:r>
          </a:p>
          <a:p>
            <a:pPr marL="0" indent="0" eaLnBrk="1" hangingPunct="1">
              <a:buFontTx/>
              <a:buNone/>
            </a:pPr>
            <a:endParaRPr lang="en-US" b="0">
              <a:ea typeface="ＭＳ Ｐゴシック" charset="-128"/>
              <a:cs typeface="ＭＳ Ｐゴシック" charset="-128"/>
            </a:endParaRPr>
          </a:p>
          <a:p>
            <a:pPr marL="0" indent="0" eaLnBrk="1" hangingPunct="1">
              <a:buFontTx/>
              <a:buNone/>
            </a:pPr>
            <a:r>
              <a:rPr lang="en-US" b="0">
                <a:ea typeface="ＭＳ Ｐゴシック" charset="-128"/>
                <a:cs typeface="ＭＳ Ｐゴシック" charset="-128"/>
              </a:rPr>
              <a:t>In order to deploy your Grid service via Introduce or the command line you will need to set the service metadata.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caGrid</a:t>
            </a:r>
            <a:r>
              <a:rPr lang="en-US" dirty="0" smtClean="0"/>
              <a:t> overview</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ea typeface="ＭＳ Ｐゴシック" charset="-128"/>
                <a:cs typeface="ＭＳ Ｐゴシック" charset="-128"/>
              </a:rPr>
              <a:t>Set Service Metadata (2)</a:t>
            </a:r>
          </a:p>
        </p:txBody>
      </p:sp>
      <p:sp>
        <p:nvSpPr>
          <p:cNvPr id="52227" name="Content Placeholder 2"/>
          <p:cNvSpPr>
            <a:spLocks noGrp="1"/>
          </p:cNvSpPr>
          <p:nvPr>
            <p:ph idx="1"/>
          </p:nvPr>
        </p:nvSpPr>
        <p:spPr/>
        <p:txBody>
          <a:bodyPr/>
          <a:lstStyle/>
          <a:p>
            <a:pPr marL="0" indent="0" eaLnBrk="1" hangingPunct="1">
              <a:buFontTx/>
              <a:buNone/>
            </a:pPr>
            <a:r>
              <a:rPr lang="en-US" dirty="0">
                <a:ea typeface="ＭＳ Ｐゴシック" charset="-128"/>
                <a:cs typeface="ＭＳ Ｐゴシック" charset="-128"/>
              </a:rPr>
              <a:t>Open the Introduce Service Metadata Resource Property Editor</a:t>
            </a:r>
          </a:p>
          <a:p>
            <a:pPr marL="0" indent="0">
              <a:buFontTx/>
              <a:buAutoNum type="arabicPeriod"/>
            </a:pPr>
            <a:r>
              <a:rPr lang="en-US" b="0" dirty="0">
                <a:ea typeface="ＭＳ Ｐゴシック" charset="-128"/>
                <a:cs typeface="ＭＳ Ｐゴシック" charset="-128"/>
              </a:rPr>
              <a:t>Click the </a:t>
            </a:r>
            <a:r>
              <a:rPr lang="en-US" dirty="0">
                <a:ea typeface="ＭＳ Ｐゴシック" charset="-128"/>
                <a:cs typeface="ＭＳ Ｐゴシック" charset="-128"/>
              </a:rPr>
              <a:t>Services </a:t>
            </a:r>
            <a:r>
              <a:rPr lang="en-US" b="0" dirty="0">
                <a:ea typeface="ＭＳ Ｐゴシック" charset="-128"/>
                <a:cs typeface="ＭＳ Ｐゴシック" charset="-128"/>
              </a:rPr>
              <a:t>tab of your Grid service.</a:t>
            </a:r>
          </a:p>
          <a:p>
            <a:pPr marL="0" indent="0">
              <a:buFontTx/>
              <a:buAutoNum type="arabicPeriod"/>
            </a:pPr>
            <a:r>
              <a:rPr lang="en-US" b="0" dirty="0">
                <a:ea typeface="ＭＳ Ｐゴシック" charset="-128"/>
                <a:cs typeface="ＭＳ Ｐゴシック" charset="-128"/>
              </a:rPr>
              <a:t>Underneath</a:t>
            </a:r>
            <a:r>
              <a:rPr lang="en-US" b="0" dirty="0" smtClean="0">
                <a:ea typeface="ＭＳ Ｐゴシック" charset="-128"/>
                <a:cs typeface="ＭＳ Ｐゴシック" charset="-128"/>
              </a:rPr>
              <a:t> ”</a:t>
            </a:r>
            <a:r>
              <a:rPr lang="en-US" dirty="0" err="1" smtClean="0">
                <a:ea typeface="ＭＳ Ｐゴシック" charset="-128"/>
                <a:cs typeface="ＭＳ Ｐゴシック" charset="-128"/>
              </a:rPr>
              <a:t>PODSDataSvc</a:t>
            </a:r>
            <a:r>
              <a:rPr lang="en-US" b="0" dirty="0">
                <a:ea typeface="ＭＳ Ｐゴシック" charset="-128"/>
                <a:cs typeface="ＭＳ Ｐゴシック" charset="-128"/>
              </a:rPr>
              <a:t>", click the </a:t>
            </a:r>
            <a:r>
              <a:rPr lang="en-US" dirty="0" err="1">
                <a:ea typeface="ＭＳ Ｐゴシック" charset="-128"/>
                <a:cs typeface="ＭＳ Ｐゴシック" charset="-128"/>
              </a:rPr>
              <a:t>ServiceMetadata</a:t>
            </a:r>
            <a:r>
              <a:rPr lang="en-US" dirty="0">
                <a:ea typeface="ＭＳ Ｐゴシック" charset="-128"/>
                <a:cs typeface="ＭＳ Ｐゴシック" charset="-128"/>
              </a:rPr>
              <a:t> </a:t>
            </a:r>
            <a:r>
              <a:rPr lang="en-US" b="0" dirty="0">
                <a:ea typeface="ＭＳ Ｐゴシック" charset="-128"/>
                <a:cs typeface="ＭＳ Ｐゴシック" charset="-128"/>
              </a:rPr>
              <a:t>Resource Property</a:t>
            </a:r>
          </a:p>
          <a:p>
            <a:pPr marL="0" indent="0">
              <a:buFontTx/>
              <a:buAutoNum type="arabicPeriod"/>
            </a:pPr>
            <a:r>
              <a:rPr lang="en-US" b="0" dirty="0">
                <a:ea typeface="ＭＳ Ｐゴシック" charset="-128"/>
                <a:cs typeface="ＭＳ Ｐゴシック" charset="-128"/>
              </a:rPr>
              <a:t>Click the </a:t>
            </a:r>
            <a:r>
              <a:rPr lang="en-US" dirty="0">
                <a:ea typeface="ＭＳ Ｐゴシック" charset="-128"/>
                <a:cs typeface="ＭＳ Ｐゴシック" charset="-128"/>
              </a:rPr>
              <a:t>Edit Resource Property </a:t>
            </a:r>
            <a:r>
              <a:rPr lang="en-US" b="0" dirty="0">
                <a:ea typeface="ＭＳ Ｐゴシック" charset="-128"/>
                <a:cs typeface="ＭＳ Ｐゴシック" charset="-128"/>
              </a:rPr>
              <a:t>button, on the right.</a:t>
            </a:r>
          </a:p>
        </p:txBody>
      </p:sp>
      <p:pic>
        <p:nvPicPr>
          <p:cNvPr id="5" name="Picture 4" descr="23-EditServiceMetaData.png"/>
          <p:cNvPicPr>
            <a:picLocks noChangeAspect="1"/>
          </p:cNvPicPr>
          <p:nvPr/>
        </p:nvPicPr>
        <p:blipFill>
          <a:blip r:embed="rId2"/>
          <a:stretch>
            <a:fillRect/>
          </a:stretch>
        </p:blipFill>
        <p:spPr>
          <a:xfrm>
            <a:off x="1371600" y="2819400"/>
            <a:ext cx="6437313" cy="364565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ea typeface="ＭＳ Ｐゴシック" charset="-128"/>
                <a:cs typeface="ＭＳ Ｐゴシック" charset="-128"/>
              </a:rPr>
              <a:t>Set Service Metadata (3)</a:t>
            </a:r>
          </a:p>
        </p:txBody>
      </p:sp>
      <p:sp>
        <p:nvSpPr>
          <p:cNvPr id="53251" name="Content Placeholder 2"/>
          <p:cNvSpPr>
            <a:spLocks noGrp="1"/>
          </p:cNvSpPr>
          <p:nvPr>
            <p:ph idx="1"/>
          </p:nvPr>
        </p:nvSpPr>
        <p:spPr/>
        <p:txBody>
          <a:bodyPr/>
          <a:lstStyle/>
          <a:p>
            <a:pPr marL="0" indent="0" eaLnBrk="1" hangingPunct="1">
              <a:buFontTx/>
              <a:buNone/>
            </a:pPr>
            <a:r>
              <a:rPr lang="en-US">
                <a:ea typeface="ＭＳ Ｐゴシック" charset="-128"/>
                <a:cs typeface="ＭＳ Ｐゴシック" charset="-128"/>
              </a:rPr>
              <a:t>The Resource Property Editor</a:t>
            </a:r>
            <a:br>
              <a:rPr lang="en-US">
                <a:ea typeface="ＭＳ Ｐゴシック" charset="-128"/>
                <a:cs typeface="ＭＳ Ｐゴシック" charset="-128"/>
              </a:rPr>
            </a:br>
            <a:r>
              <a:rPr lang="en-US" b="0">
                <a:ea typeface="ＭＳ Ｐゴシック" charset="-128"/>
                <a:cs typeface="ＭＳ Ｐゴシック" charset="-128"/>
              </a:rPr>
              <a:t>The Resource Property Editor allows you to define your service metadata. Required fields will be identified by a pink background and a red "x”.</a:t>
            </a:r>
          </a:p>
          <a:p>
            <a:pPr marL="0" indent="0" eaLnBrk="1" hangingPunct="1">
              <a:buFontTx/>
              <a:buNone/>
            </a:pPr>
            <a:endParaRPr lang="en-US" b="0">
              <a:ea typeface="ＭＳ Ｐゴシック" charset="-128"/>
              <a:cs typeface="ＭＳ Ｐゴシック" charset="-128"/>
            </a:endParaRPr>
          </a:p>
          <a:p>
            <a:pPr marL="0" indent="0">
              <a:buFontTx/>
              <a:buNone/>
            </a:pPr>
            <a:endParaRPr lang="en-US">
              <a:ea typeface="ＭＳ Ｐゴシック" charset="-128"/>
              <a:cs typeface="ＭＳ Ｐゴシック" charset="-128"/>
            </a:endParaRPr>
          </a:p>
        </p:txBody>
      </p:sp>
      <p:pic>
        <p:nvPicPr>
          <p:cNvPr id="5" name="Picture 4" descr="24-EditServiceMetaData-2.png"/>
          <p:cNvPicPr>
            <a:picLocks noChangeAspect="1"/>
          </p:cNvPicPr>
          <p:nvPr/>
        </p:nvPicPr>
        <p:blipFill>
          <a:blip r:embed="rId2"/>
          <a:stretch>
            <a:fillRect/>
          </a:stretch>
        </p:blipFill>
        <p:spPr>
          <a:xfrm>
            <a:off x="2819400" y="2514600"/>
            <a:ext cx="3543300" cy="366712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ea typeface="ＭＳ Ｐゴシック" charset="-128"/>
                <a:cs typeface="ＭＳ Ｐゴシック" charset="-128"/>
              </a:rPr>
              <a:t>Set Service Metadata (4)</a:t>
            </a:r>
          </a:p>
        </p:txBody>
      </p:sp>
      <p:sp>
        <p:nvSpPr>
          <p:cNvPr id="54275" name="Content Placeholder 2"/>
          <p:cNvSpPr>
            <a:spLocks noGrp="1"/>
          </p:cNvSpPr>
          <p:nvPr>
            <p:ph idx="1"/>
          </p:nvPr>
        </p:nvSpPr>
        <p:spPr>
          <a:xfrm>
            <a:off x="304800" y="1371600"/>
            <a:ext cx="8458200" cy="990600"/>
          </a:xfrm>
        </p:spPr>
        <p:txBody>
          <a:bodyPr/>
          <a:lstStyle/>
          <a:p>
            <a:pPr marL="0" indent="0" eaLnBrk="1" hangingPunct="1">
              <a:buFontTx/>
              <a:buNone/>
            </a:pPr>
            <a:r>
              <a:rPr lang="en-US">
                <a:ea typeface="ＭＳ Ｐゴシック" charset="-128"/>
                <a:cs typeface="ＭＳ Ｐゴシック" charset="-128"/>
              </a:rPr>
              <a:t>Hosting Center and Point of Contact</a:t>
            </a:r>
          </a:p>
          <a:p>
            <a:pPr marL="0" indent="0" eaLnBrk="1" hangingPunct="1">
              <a:buFontTx/>
              <a:buNone/>
            </a:pPr>
            <a:r>
              <a:rPr lang="en-US" b="0">
                <a:ea typeface="ＭＳ Ｐゴシック" charset="-128"/>
                <a:cs typeface="ＭＳ Ｐゴシック" charset="-128"/>
              </a:rPr>
              <a:t>Hosting Center and Point of Contact fields identify where the service is deployed and an individual responsible for the service such as an administrator.</a:t>
            </a:r>
          </a:p>
        </p:txBody>
      </p:sp>
      <p:sp>
        <p:nvSpPr>
          <p:cNvPr id="54276" name="TextBox 3"/>
          <p:cNvSpPr txBox="1">
            <a:spLocks noChangeArrowheads="1"/>
          </p:cNvSpPr>
          <p:nvPr/>
        </p:nvSpPr>
        <p:spPr bwMode="auto">
          <a:xfrm>
            <a:off x="381000" y="2306638"/>
            <a:ext cx="3886200" cy="4524316"/>
          </a:xfrm>
          <a:prstGeom prst="rect">
            <a:avLst/>
          </a:prstGeom>
          <a:noFill/>
          <a:ln w="9525">
            <a:noFill/>
            <a:miter lim="800000"/>
            <a:headEnd/>
            <a:tailEnd/>
          </a:ln>
        </p:spPr>
        <p:txBody>
          <a:bodyPr>
            <a:prstTxWarp prst="textNoShape">
              <a:avLst/>
            </a:prstTxWarp>
            <a:spAutoFit/>
          </a:bodyPr>
          <a:lstStyle/>
          <a:p>
            <a:pPr marL="342900" indent="-342900">
              <a:buClr>
                <a:srgbClr val="00AAF6"/>
              </a:buClr>
              <a:buFont typeface="Arial" charset="0"/>
              <a:buAutoNum type="arabicPeriod"/>
            </a:pPr>
            <a:r>
              <a:rPr lang="en-US" dirty="0" smtClean="0"/>
              <a:t>Type “</a:t>
            </a:r>
            <a:r>
              <a:rPr lang="en-US" b="1" dirty="0" smtClean="0"/>
              <a:t>2010 </a:t>
            </a:r>
            <a:r>
              <a:rPr lang="en-US" b="1" dirty="0" err="1" smtClean="0"/>
              <a:t>caBIG</a:t>
            </a:r>
            <a:r>
              <a:rPr lang="en-US" b="1" dirty="0" smtClean="0"/>
              <a:t> Annual Meeting</a:t>
            </a:r>
            <a:r>
              <a:rPr lang="en-US" dirty="0" smtClean="0"/>
              <a:t>”</a:t>
            </a:r>
            <a:r>
              <a:rPr lang="en-US" b="1" dirty="0" smtClean="0"/>
              <a:t> </a:t>
            </a:r>
            <a:r>
              <a:rPr lang="en-US" dirty="0"/>
              <a:t>in the Display Name field.</a:t>
            </a:r>
          </a:p>
          <a:p>
            <a:pPr marL="342900" indent="-342900">
              <a:buClr>
                <a:srgbClr val="00AAF6"/>
              </a:buClr>
              <a:buFont typeface="Arial" charset="0"/>
              <a:buAutoNum type="arabicPeriod"/>
            </a:pPr>
            <a:r>
              <a:rPr lang="en-US" dirty="0"/>
              <a:t>Type </a:t>
            </a:r>
            <a:r>
              <a:rPr lang="en-US" dirty="0" smtClean="0"/>
              <a:t>“</a:t>
            </a:r>
            <a:r>
              <a:rPr lang="en-US" b="1" dirty="0" err="1" smtClean="0"/>
              <a:t>annualmeeting</a:t>
            </a:r>
            <a:r>
              <a:rPr lang="en-US" dirty="0" smtClean="0"/>
              <a:t>” </a:t>
            </a:r>
            <a:r>
              <a:rPr lang="en-US" dirty="0"/>
              <a:t>in the Short Name field.</a:t>
            </a:r>
          </a:p>
          <a:p>
            <a:pPr marL="342900" indent="-342900">
              <a:buClr>
                <a:srgbClr val="00AAF6"/>
              </a:buClr>
              <a:buFont typeface="Arial" charset="0"/>
              <a:buAutoNum type="arabicPeriod"/>
            </a:pPr>
            <a:r>
              <a:rPr lang="en-US" dirty="0"/>
              <a:t>Click “&lt;unspecified&gt;” in the Current Points of Contact.</a:t>
            </a:r>
          </a:p>
          <a:p>
            <a:pPr marL="342900" indent="-342900">
              <a:buClr>
                <a:srgbClr val="00AAF6"/>
              </a:buClr>
              <a:buFont typeface="Arial" charset="0"/>
              <a:buAutoNum type="arabicPeriod"/>
            </a:pPr>
            <a:r>
              <a:rPr lang="en-US" dirty="0"/>
              <a:t>Type your </a:t>
            </a:r>
            <a:r>
              <a:rPr lang="en-US" b="1" dirty="0"/>
              <a:t>first name</a:t>
            </a:r>
            <a:r>
              <a:rPr lang="en-US" dirty="0"/>
              <a:t> in the First Name field.</a:t>
            </a:r>
          </a:p>
          <a:p>
            <a:pPr marL="342900" indent="-342900">
              <a:buClr>
                <a:srgbClr val="00AAF6"/>
              </a:buClr>
              <a:buFont typeface="Arial" charset="0"/>
              <a:buAutoNum type="arabicPeriod"/>
            </a:pPr>
            <a:r>
              <a:rPr lang="en-US" dirty="0"/>
              <a:t>Type your </a:t>
            </a:r>
            <a:r>
              <a:rPr lang="en-US" b="1" dirty="0"/>
              <a:t>last name</a:t>
            </a:r>
            <a:r>
              <a:rPr lang="en-US" dirty="0"/>
              <a:t> in the Last Name field.</a:t>
            </a:r>
          </a:p>
          <a:p>
            <a:pPr marL="342900" indent="-342900">
              <a:buClr>
                <a:srgbClr val="00AAF6"/>
              </a:buClr>
              <a:buFont typeface="Arial" charset="0"/>
              <a:buAutoNum type="arabicPeriod"/>
            </a:pPr>
            <a:r>
              <a:rPr lang="en-US" dirty="0"/>
              <a:t>Type your </a:t>
            </a:r>
            <a:r>
              <a:rPr lang="en-US" b="1" dirty="0"/>
              <a:t>email</a:t>
            </a:r>
            <a:r>
              <a:rPr lang="en-US" dirty="0"/>
              <a:t> in the Email address field.</a:t>
            </a:r>
          </a:p>
          <a:p>
            <a:pPr marL="342900" indent="-342900">
              <a:buClr>
                <a:srgbClr val="00AAF6"/>
              </a:buClr>
              <a:buFont typeface="Arial" charset="0"/>
              <a:buAutoNum type="arabicPeriod"/>
            </a:pPr>
            <a:r>
              <a:rPr lang="en-US" dirty="0"/>
              <a:t>Type your </a:t>
            </a:r>
            <a:r>
              <a:rPr lang="en-US" b="1" dirty="0"/>
              <a:t>Affiliation</a:t>
            </a:r>
            <a:r>
              <a:rPr lang="en-US" dirty="0"/>
              <a:t>. Ex. Your department</a:t>
            </a:r>
          </a:p>
          <a:p>
            <a:pPr marL="342900" indent="-342900">
              <a:buClr>
                <a:srgbClr val="00AAF6"/>
              </a:buClr>
              <a:buFont typeface="Arial" charset="0"/>
              <a:buAutoNum type="arabicPeriod"/>
            </a:pPr>
            <a:r>
              <a:rPr lang="en-US" dirty="0"/>
              <a:t>Select the “</a:t>
            </a:r>
            <a:r>
              <a:rPr lang="en-US" b="1" dirty="0"/>
              <a:t>Maintainer</a:t>
            </a:r>
            <a:r>
              <a:rPr lang="en-US" dirty="0"/>
              <a:t>” Role.</a:t>
            </a:r>
          </a:p>
        </p:txBody>
      </p:sp>
      <p:pic>
        <p:nvPicPr>
          <p:cNvPr id="6" name="Picture 5" descr="24-EditServiceMetaData-2.png"/>
          <p:cNvPicPr>
            <a:picLocks noChangeAspect="1"/>
          </p:cNvPicPr>
          <p:nvPr/>
        </p:nvPicPr>
        <p:blipFill>
          <a:blip r:embed="rId2"/>
          <a:stretch>
            <a:fillRect/>
          </a:stretch>
        </p:blipFill>
        <p:spPr>
          <a:xfrm>
            <a:off x="4953000" y="2514600"/>
            <a:ext cx="3543300" cy="36671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ea typeface="ＭＳ Ｐゴシック" charset="-128"/>
                <a:cs typeface="ＭＳ Ｐゴシック" charset="-128"/>
              </a:rPr>
              <a:t>Set Service Metadata (5)</a:t>
            </a:r>
          </a:p>
        </p:txBody>
      </p:sp>
      <p:sp>
        <p:nvSpPr>
          <p:cNvPr id="55299" name="Content Placeholder 2"/>
          <p:cNvSpPr>
            <a:spLocks noGrp="1"/>
          </p:cNvSpPr>
          <p:nvPr>
            <p:ph idx="1"/>
          </p:nvPr>
        </p:nvSpPr>
        <p:spPr>
          <a:xfrm>
            <a:off x="304800" y="1371600"/>
            <a:ext cx="8458200" cy="914400"/>
          </a:xfrm>
        </p:spPr>
        <p:txBody>
          <a:bodyPr/>
          <a:lstStyle/>
          <a:p>
            <a:pPr marL="0" indent="0" eaLnBrk="1" hangingPunct="1">
              <a:buFontTx/>
              <a:buNone/>
            </a:pPr>
            <a:r>
              <a:rPr lang="en-US" dirty="0">
                <a:ea typeface="ＭＳ Ｐゴシック" charset="-128"/>
                <a:cs typeface="ＭＳ Ｐゴシック" charset="-128"/>
              </a:rPr>
              <a:t>Hosting Center Address</a:t>
            </a:r>
          </a:p>
          <a:p>
            <a:pPr marL="0" indent="0" eaLnBrk="1" hangingPunct="1">
              <a:buFontTx/>
              <a:buNone/>
            </a:pPr>
            <a:r>
              <a:rPr lang="en-US" b="0" dirty="0">
                <a:ea typeface="ＭＳ Ｐゴシック" charset="-128"/>
                <a:cs typeface="ＭＳ Ｐゴシック" charset="-128"/>
              </a:rPr>
              <a:t>Provide the address of your Hosting Center. For this tutorial we'll use the</a:t>
            </a:r>
            <a:r>
              <a:rPr lang="en-US" b="0" dirty="0" smtClean="0">
                <a:ea typeface="ＭＳ Ｐゴシック" charset="-128"/>
                <a:cs typeface="ＭＳ Ｐゴシック" charset="-128"/>
              </a:rPr>
              <a:t> hotel’s </a:t>
            </a:r>
            <a:r>
              <a:rPr lang="en-US" b="0" dirty="0">
                <a:ea typeface="ＭＳ Ｐゴシック" charset="-128"/>
                <a:cs typeface="ＭＳ Ｐゴシック" charset="-128"/>
              </a:rPr>
              <a:t>address:  </a:t>
            </a:r>
            <a:r>
              <a:rPr lang="en-US" b="0" dirty="0" smtClean="0">
                <a:ea typeface="ＭＳ Ｐゴシック" charset="-128"/>
                <a:cs typeface="ＭＳ Ｐゴシック" charset="-128"/>
              </a:rPr>
              <a:t> </a:t>
            </a:r>
            <a:r>
              <a:rPr lang="en-US" b="0" dirty="0" smtClean="0"/>
              <a:t>2660 Woodley Road NW Washington, DC 20008</a:t>
            </a:r>
            <a:endParaRPr lang="en-US" b="0" dirty="0">
              <a:ea typeface="ＭＳ Ｐゴシック" charset="-128"/>
              <a:cs typeface="ＭＳ Ｐゴシック" charset="-128"/>
            </a:endParaRPr>
          </a:p>
        </p:txBody>
      </p:sp>
      <p:sp>
        <p:nvSpPr>
          <p:cNvPr id="55300" name="TextBox 3"/>
          <p:cNvSpPr txBox="1">
            <a:spLocks noChangeArrowheads="1"/>
          </p:cNvSpPr>
          <p:nvPr/>
        </p:nvSpPr>
        <p:spPr bwMode="auto">
          <a:xfrm>
            <a:off x="304800" y="2362200"/>
            <a:ext cx="4267200" cy="3139321"/>
          </a:xfrm>
          <a:prstGeom prst="rect">
            <a:avLst/>
          </a:prstGeom>
          <a:noFill/>
          <a:ln w="9525">
            <a:noFill/>
            <a:miter lim="800000"/>
            <a:headEnd/>
            <a:tailEnd/>
          </a:ln>
        </p:spPr>
        <p:txBody>
          <a:bodyPr>
            <a:prstTxWarp prst="textNoShape">
              <a:avLst/>
            </a:prstTxWarp>
            <a:spAutoFit/>
          </a:bodyPr>
          <a:lstStyle/>
          <a:p>
            <a:pPr marL="342900" indent="-342900">
              <a:buClr>
                <a:srgbClr val="00AAF6"/>
              </a:buClr>
              <a:buFont typeface="Arial" charset="0"/>
              <a:buAutoNum type="arabicPeriod"/>
            </a:pPr>
            <a:r>
              <a:rPr lang="en-US" dirty="0"/>
              <a:t>Click the </a:t>
            </a:r>
            <a:r>
              <a:rPr lang="en-US" b="1" dirty="0"/>
              <a:t>Address</a:t>
            </a:r>
            <a:r>
              <a:rPr lang="en-US" dirty="0"/>
              <a:t> Tab</a:t>
            </a:r>
          </a:p>
          <a:p>
            <a:pPr marL="342900" indent="-342900">
              <a:buClr>
                <a:srgbClr val="00AAF6"/>
              </a:buClr>
              <a:buFont typeface="Arial" charset="0"/>
              <a:buAutoNum type="arabicPeriod"/>
            </a:pPr>
            <a:r>
              <a:rPr lang="en-US" dirty="0"/>
              <a:t>Set </a:t>
            </a:r>
            <a:r>
              <a:rPr lang="en-US" dirty="0" smtClean="0"/>
              <a:t>“</a:t>
            </a:r>
            <a:r>
              <a:rPr lang="en-US" b="1" dirty="0" smtClean="0"/>
              <a:t>2660 Woodley Road NW</a:t>
            </a:r>
            <a:r>
              <a:rPr lang="en-US" dirty="0" smtClean="0"/>
              <a:t>” </a:t>
            </a:r>
            <a:r>
              <a:rPr lang="en-US" dirty="0"/>
              <a:t>to Street 1 field.</a:t>
            </a:r>
          </a:p>
          <a:p>
            <a:pPr marL="342900" indent="-342900">
              <a:buClr>
                <a:srgbClr val="00AAF6"/>
              </a:buClr>
              <a:buFont typeface="Arial" charset="0"/>
              <a:buAutoNum type="arabicPeriod"/>
            </a:pPr>
            <a:r>
              <a:rPr lang="en-US" dirty="0"/>
              <a:t>Leave Street 2 empty.</a:t>
            </a:r>
          </a:p>
          <a:p>
            <a:pPr marL="342900" indent="-342900">
              <a:buClr>
                <a:srgbClr val="00AAF6"/>
              </a:buClr>
              <a:buFont typeface="Arial" charset="0"/>
              <a:buAutoNum type="arabicPeriod"/>
            </a:pPr>
            <a:r>
              <a:rPr lang="en-US" dirty="0"/>
              <a:t>Set </a:t>
            </a:r>
            <a:r>
              <a:rPr lang="en-US" dirty="0" smtClean="0"/>
              <a:t>“</a:t>
            </a:r>
            <a:r>
              <a:rPr lang="en-US" b="1" dirty="0" smtClean="0"/>
              <a:t>Washington</a:t>
            </a:r>
            <a:r>
              <a:rPr lang="en-US" dirty="0" smtClean="0"/>
              <a:t>” </a:t>
            </a:r>
            <a:r>
              <a:rPr lang="en-US" dirty="0"/>
              <a:t>in the </a:t>
            </a:r>
            <a:r>
              <a:rPr lang="en-US" dirty="0" err="1"/>
              <a:t>Locality(City</a:t>
            </a:r>
            <a:r>
              <a:rPr lang="en-US" dirty="0"/>
              <a:t>).</a:t>
            </a:r>
          </a:p>
          <a:p>
            <a:pPr marL="342900" indent="-342900">
              <a:buClr>
                <a:srgbClr val="00AAF6"/>
              </a:buClr>
              <a:buFont typeface="Arial" charset="0"/>
              <a:buAutoNum type="arabicPeriod"/>
            </a:pPr>
            <a:r>
              <a:rPr lang="en-US" dirty="0"/>
              <a:t>Set </a:t>
            </a:r>
            <a:r>
              <a:rPr lang="en-US" dirty="0" smtClean="0"/>
              <a:t>“</a:t>
            </a:r>
            <a:r>
              <a:rPr lang="en-US" b="1" dirty="0" smtClean="0"/>
              <a:t>DC</a:t>
            </a:r>
            <a:r>
              <a:rPr lang="en-US" dirty="0" smtClean="0"/>
              <a:t>” </a:t>
            </a:r>
            <a:r>
              <a:rPr lang="en-US" dirty="0"/>
              <a:t>as the 2-character State abbreviation.</a:t>
            </a:r>
          </a:p>
          <a:p>
            <a:pPr marL="342900" indent="-342900">
              <a:buClr>
                <a:srgbClr val="00AAF6"/>
              </a:buClr>
              <a:buFont typeface="Arial" charset="0"/>
              <a:buAutoNum type="arabicPeriod"/>
            </a:pPr>
            <a:r>
              <a:rPr lang="en-US" dirty="0"/>
              <a:t>Set “</a:t>
            </a:r>
            <a:r>
              <a:rPr lang="en-US" b="1" dirty="0" smtClean="0"/>
              <a:t>20008</a:t>
            </a:r>
            <a:r>
              <a:rPr lang="en-US" dirty="0" smtClean="0"/>
              <a:t>” </a:t>
            </a:r>
            <a:r>
              <a:rPr lang="en-US" dirty="0"/>
              <a:t>as the Zip Code. </a:t>
            </a:r>
          </a:p>
          <a:p>
            <a:pPr marL="342900" indent="-342900">
              <a:buClr>
                <a:srgbClr val="00AAF6"/>
              </a:buClr>
              <a:buFont typeface="Arial" charset="0"/>
              <a:buAutoNum type="arabicPeriod"/>
            </a:pPr>
            <a:r>
              <a:rPr lang="en-US" dirty="0"/>
              <a:t>Set "</a:t>
            </a:r>
            <a:r>
              <a:rPr lang="en-US" b="1" dirty="0"/>
              <a:t>US</a:t>
            </a:r>
            <a:r>
              <a:rPr lang="en-US" dirty="0"/>
              <a:t>” as the 2-character Country Code. </a:t>
            </a:r>
          </a:p>
        </p:txBody>
      </p:sp>
      <p:pic>
        <p:nvPicPr>
          <p:cNvPr id="7" name="Picture 6" descr="26-EditServiceMetaData-4.png"/>
          <p:cNvPicPr>
            <a:picLocks noChangeAspect="1"/>
          </p:cNvPicPr>
          <p:nvPr/>
        </p:nvPicPr>
        <p:blipFill>
          <a:blip r:embed="rId2"/>
          <a:stretch>
            <a:fillRect/>
          </a:stretch>
        </p:blipFill>
        <p:spPr>
          <a:xfrm>
            <a:off x="5029200" y="2590800"/>
            <a:ext cx="3543300" cy="36671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ea typeface="ＭＳ Ｐゴシック" charset="-128"/>
                <a:cs typeface="ＭＳ Ｐゴシック" charset="-128"/>
              </a:rPr>
              <a:t>Set Service Metadata (6)</a:t>
            </a:r>
          </a:p>
        </p:txBody>
      </p:sp>
      <p:sp>
        <p:nvSpPr>
          <p:cNvPr id="56323" name="Content Placeholder 2"/>
          <p:cNvSpPr>
            <a:spLocks noGrp="1"/>
          </p:cNvSpPr>
          <p:nvPr>
            <p:ph idx="1"/>
          </p:nvPr>
        </p:nvSpPr>
        <p:spPr/>
        <p:txBody>
          <a:bodyPr/>
          <a:lstStyle/>
          <a:p>
            <a:pPr marL="0" indent="0" eaLnBrk="1" hangingPunct="1">
              <a:buFontTx/>
              <a:buNone/>
            </a:pPr>
            <a:r>
              <a:rPr lang="en-US">
                <a:ea typeface="ＭＳ Ｐゴシック" charset="-128"/>
                <a:cs typeface="ＭＳ Ｐゴシック" charset="-128"/>
              </a:rPr>
              <a:t>Hosting Center Additional Information</a:t>
            </a:r>
          </a:p>
          <a:p>
            <a:pPr marL="0" indent="0" eaLnBrk="1" hangingPunct="1">
              <a:buFontTx/>
              <a:buNone/>
            </a:pPr>
            <a:r>
              <a:rPr lang="en-US" b="0">
                <a:ea typeface="ＭＳ Ｐゴシック" charset="-128"/>
                <a:cs typeface="ＭＳ Ｐゴシック" charset="-128"/>
              </a:rPr>
              <a:t>This tab provides you with the ability to supply metadata that allows users to find more information about you. All fields are optional.</a:t>
            </a:r>
          </a:p>
          <a:p>
            <a:pPr marL="0" indent="0" eaLnBrk="1" hangingPunct="1">
              <a:buFontTx/>
              <a:buNone/>
            </a:pPr>
            <a:endParaRPr lang="en-US">
              <a:ea typeface="ＭＳ Ｐゴシック" charset="-128"/>
              <a:cs typeface="ＭＳ Ｐゴシック" charset="-128"/>
            </a:endParaRPr>
          </a:p>
        </p:txBody>
      </p:sp>
      <p:pic>
        <p:nvPicPr>
          <p:cNvPr id="5" name="Picture 4" descr="26-EditServiceMetaData-5.png"/>
          <p:cNvPicPr>
            <a:picLocks noChangeAspect="1"/>
          </p:cNvPicPr>
          <p:nvPr/>
        </p:nvPicPr>
        <p:blipFill>
          <a:blip r:embed="rId2"/>
          <a:stretch>
            <a:fillRect/>
          </a:stretch>
        </p:blipFill>
        <p:spPr>
          <a:xfrm>
            <a:off x="2743200" y="2590800"/>
            <a:ext cx="3543300" cy="36671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ea typeface="ＭＳ Ｐゴシック" charset="-128"/>
                <a:cs typeface="ＭＳ Ｐゴシック" charset="-128"/>
              </a:rPr>
              <a:t>Set Service Metadata (7)</a:t>
            </a:r>
          </a:p>
        </p:txBody>
      </p:sp>
      <p:sp>
        <p:nvSpPr>
          <p:cNvPr id="57347" name="Content Placeholder 2"/>
          <p:cNvSpPr>
            <a:spLocks noGrp="1"/>
          </p:cNvSpPr>
          <p:nvPr>
            <p:ph idx="1"/>
          </p:nvPr>
        </p:nvSpPr>
        <p:spPr>
          <a:xfrm>
            <a:off x="228600" y="1143000"/>
            <a:ext cx="8458200" cy="5715000"/>
          </a:xfrm>
        </p:spPr>
        <p:txBody>
          <a:bodyPr/>
          <a:lstStyle/>
          <a:p>
            <a:pPr marL="0" indent="0" eaLnBrk="1" hangingPunct="1">
              <a:buFontTx/>
              <a:buNone/>
            </a:pPr>
            <a:r>
              <a:rPr lang="en-US">
                <a:ea typeface="ＭＳ Ｐゴシック" charset="-128"/>
                <a:cs typeface="ＭＳ Ｐゴシック" charset="-128"/>
              </a:rPr>
              <a:t>Service Information Point of Contact</a:t>
            </a:r>
          </a:p>
          <a:p>
            <a:pPr marL="0" indent="0" eaLnBrk="1" hangingPunct="1">
              <a:buFontTx/>
              <a:buNone/>
            </a:pPr>
            <a:r>
              <a:rPr lang="en-US" b="0">
                <a:ea typeface="ＭＳ Ｐゴシック" charset="-128"/>
                <a:cs typeface="ＭＳ Ｐゴシック" charset="-128"/>
              </a:rPr>
              <a:t>The Service Information tab provides information about a POC for the Service itself.</a:t>
            </a:r>
          </a:p>
          <a:p>
            <a:pPr marL="0" indent="0">
              <a:buFontTx/>
              <a:buAutoNum type="arabicPeriod"/>
            </a:pPr>
            <a:r>
              <a:rPr lang="en-US" b="0">
                <a:ea typeface="ＭＳ Ｐゴシック" charset="-128"/>
                <a:cs typeface="ＭＳ Ｐゴシック" charset="-128"/>
              </a:rPr>
              <a:t>Click “</a:t>
            </a:r>
            <a:r>
              <a:rPr lang="en-US">
                <a:ea typeface="ＭＳ Ｐゴシック" charset="-128"/>
                <a:cs typeface="ＭＳ Ｐゴシック" charset="-128"/>
              </a:rPr>
              <a:t>Service Information</a:t>
            </a:r>
            <a:r>
              <a:rPr lang="en-US" b="0">
                <a:ea typeface="ＭＳ Ｐゴシック" charset="-128"/>
                <a:cs typeface="ＭＳ Ｐゴシック" charset="-128"/>
              </a:rPr>
              <a:t>” tab.</a:t>
            </a:r>
          </a:p>
          <a:p>
            <a:pPr marL="0" indent="0">
              <a:buFontTx/>
              <a:buAutoNum type="arabicPeriod"/>
            </a:pPr>
            <a:r>
              <a:rPr lang="en-US" b="0">
                <a:ea typeface="ＭＳ Ｐゴシック" charset="-128"/>
                <a:cs typeface="ＭＳ Ｐゴシック" charset="-128"/>
              </a:rPr>
              <a:t>Click “</a:t>
            </a:r>
            <a:r>
              <a:rPr lang="en-US">
                <a:ea typeface="ＭＳ Ｐゴシック" charset="-128"/>
                <a:cs typeface="ＭＳ Ｐゴシック" charset="-128"/>
              </a:rPr>
              <a:t>&lt;unspecified&gt;</a:t>
            </a:r>
            <a:r>
              <a:rPr lang="en-US" b="0">
                <a:ea typeface="ＭＳ Ｐゴシック" charset="-128"/>
                <a:cs typeface="ＭＳ Ｐゴシック" charset="-128"/>
              </a:rPr>
              <a:t>” in the Current </a:t>
            </a:r>
          </a:p>
          <a:p>
            <a:pPr marL="0" indent="0">
              <a:buFontTx/>
              <a:buNone/>
            </a:pPr>
            <a:r>
              <a:rPr lang="en-US" b="0">
                <a:ea typeface="ＭＳ Ｐゴシック" charset="-128"/>
                <a:cs typeface="ＭＳ Ｐゴシック" charset="-128"/>
              </a:rPr>
              <a:t>	Points of Contact panel.</a:t>
            </a:r>
          </a:p>
          <a:p>
            <a:pPr marL="0" indent="0">
              <a:buFontTx/>
              <a:buAutoNum type="arabicPeriod" startAt="3"/>
            </a:pPr>
            <a:r>
              <a:rPr lang="en-US" b="0">
                <a:ea typeface="ＭＳ Ｐゴシック" charset="-128"/>
                <a:cs typeface="ＭＳ Ｐゴシック" charset="-128"/>
              </a:rPr>
              <a:t>Type your </a:t>
            </a:r>
            <a:r>
              <a:rPr lang="en-US">
                <a:ea typeface="ＭＳ Ｐゴシック" charset="-128"/>
                <a:cs typeface="ＭＳ Ｐゴシック" charset="-128"/>
              </a:rPr>
              <a:t>first name </a:t>
            </a:r>
            <a:r>
              <a:rPr lang="en-US" b="0">
                <a:ea typeface="ＭＳ Ｐゴシック" charset="-128"/>
                <a:cs typeface="ＭＳ Ｐゴシック" charset="-128"/>
              </a:rPr>
              <a:t>in the First </a:t>
            </a:r>
          </a:p>
          <a:p>
            <a:pPr marL="0" indent="0">
              <a:buFontTx/>
              <a:buNone/>
            </a:pPr>
            <a:r>
              <a:rPr lang="en-US" b="0">
                <a:ea typeface="ＭＳ Ｐゴシック" charset="-128"/>
                <a:cs typeface="ＭＳ Ｐゴシック" charset="-128"/>
              </a:rPr>
              <a:t>     Name field.</a:t>
            </a:r>
          </a:p>
          <a:p>
            <a:pPr marL="0" indent="0">
              <a:buFontTx/>
              <a:buAutoNum type="arabicPeriod" startAt="4"/>
            </a:pPr>
            <a:r>
              <a:rPr lang="en-US" b="0">
                <a:ea typeface="ＭＳ Ｐゴシック" charset="-128"/>
                <a:cs typeface="ＭＳ Ｐゴシック" charset="-128"/>
              </a:rPr>
              <a:t>Type your </a:t>
            </a:r>
            <a:r>
              <a:rPr lang="en-US">
                <a:ea typeface="ＭＳ Ｐゴシック" charset="-128"/>
                <a:cs typeface="ＭＳ Ｐゴシック" charset="-128"/>
              </a:rPr>
              <a:t>last name </a:t>
            </a:r>
            <a:r>
              <a:rPr lang="en-US" b="0">
                <a:ea typeface="ＭＳ Ｐゴシック" charset="-128"/>
                <a:cs typeface="ＭＳ Ｐゴシック" charset="-128"/>
              </a:rPr>
              <a:t>in the Last </a:t>
            </a:r>
          </a:p>
          <a:p>
            <a:pPr marL="0" indent="0">
              <a:buFontTx/>
              <a:buNone/>
            </a:pPr>
            <a:r>
              <a:rPr lang="en-US" b="0">
                <a:ea typeface="ＭＳ Ｐゴシック" charset="-128"/>
                <a:cs typeface="ＭＳ Ｐゴシック" charset="-128"/>
              </a:rPr>
              <a:t>     Name field.</a:t>
            </a:r>
          </a:p>
          <a:p>
            <a:pPr marL="0" indent="0">
              <a:buFontTx/>
              <a:buAutoNum type="arabicPeriod" startAt="5"/>
            </a:pPr>
            <a:r>
              <a:rPr lang="en-US" b="0">
                <a:ea typeface="ＭＳ Ｐゴシック" charset="-128"/>
                <a:cs typeface="ＭＳ Ｐゴシック" charset="-128"/>
              </a:rPr>
              <a:t>Type your </a:t>
            </a:r>
            <a:r>
              <a:rPr lang="en-US">
                <a:ea typeface="ＭＳ Ｐゴシック" charset="-128"/>
                <a:cs typeface="ＭＳ Ｐゴシック" charset="-128"/>
              </a:rPr>
              <a:t>email</a:t>
            </a:r>
            <a:r>
              <a:rPr lang="en-US" b="0">
                <a:ea typeface="ＭＳ Ｐゴシック" charset="-128"/>
                <a:cs typeface="ＭＳ Ｐゴシック" charset="-128"/>
              </a:rPr>
              <a:t> in the Email address </a:t>
            </a:r>
          </a:p>
          <a:p>
            <a:pPr marL="0" indent="0">
              <a:buFontTx/>
              <a:buNone/>
            </a:pPr>
            <a:r>
              <a:rPr lang="en-US" b="0">
                <a:ea typeface="ＭＳ Ｐゴシック" charset="-128"/>
                <a:cs typeface="ＭＳ Ｐゴシック" charset="-128"/>
              </a:rPr>
              <a:t>     field.</a:t>
            </a:r>
          </a:p>
          <a:p>
            <a:pPr marL="0" indent="0">
              <a:buFontTx/>
              <a:buAutoNum type="arabicPeriod" startAt="6"/>
            </a:pPr>
            <a:r>
              <a:rPr lang="en-US" b="0">
                <a:ea typeface="ＭＳ Ｐゴシック" charset="-128"/>
                <a:cs typeface="ＭＳ Ｐゴシック" charset="-128"/>
              </a:rPr>
              <a:t>Type your </a:t>
            </a:r>
            <a:r>
              <a:rPr lang="en-US">
                <a:ea typeface="ＭＳ Ｐゴシック" charset="-128"/>
                <a:cs typeface="ＭＳ Ｐゴシック" charset="-128"/>
              </a:rPr>
              <a:t>Affiliation</a:t>
            </a:r>
            <a:r>
              <a:rPr lang="en-US" b="0">
                <a:ea typeface="ＭＳ Ｐゴシック" charset="-128"/>
                <a:cs typeface="ＭＳ Ｐゴシック" charset="-128"/>
              </a:rPr>
              <a:t>. Ex. Your </a:t>
            </a:r>
          </a:p>
          <a:p>
            <a:pPr marL="0" indent="0">
              <a:buFontTx/>
              <a:buNone/>
            </a:pPr>
            <a:r>
              <a:rPr lang="en-US" b="0">
                <a:ea typeface="ＭＳ Ｐゴシック" charset="-128"/>
                <a:cs typeface="ＭＳ Ｐゴシック" charset="-128"/>
              </a:rPr>
              <a:t>     department</a:t>
            </a:r>
          </a:p>
          <a:p>
            <a:pPr marL="0" indent="0">
              <a:buFontTx/>
              <a:buAutoNum type="arabicPeriod" startAt="7"/>
            </a:pPr>
            <a:r>
              <a:rPr lang="en-US" b="0">
                <a:ea typeface="ＭＳ Ｐゴシック" charset="-128"/>
                <a:cs typeface="ＭＳ Ｐゴシック" charset="-128"/>
              </a:rPr>
              <a:t>Select the “</a:t>
            </a:r>
            <a:r>
              <a:rPr lang="en-US">
                <a:ea typeface="ＭＳ Ｐゴシック" charset="-128"/>
                <a:cs typeface="ＭＳ Ｐゴシック" charset="-128"/>
              </a:rPr>
              <a:t>Developer</a:t>
            </a:r>
            <a:r>
              <a:rPr lang="en-US" b="0">
                <a:ea typeface="ＭＳ Ｐゴシック" charset="-128"/>
                <a:cs typeface="ＭＳ Ｐゴシック" charset="-128"/>
              </a:rPr>
              <a:t>” Role.</a:t>
            </a:r>
          </a:p>
          <a:p>
            <a:pPr marL="0" indent="0">
              <a:buFontTx/>
              <a:buAutoNum type="arabicPeriod" startAt="7"/>
            </a:pPr>
            <a:r>
              <a:rPr lang="en-US" b="0">
                <a:ea typeface="ＭＳ Ｐゴシック" charset="-128"/>
                <a:cs typeface="ＭＳ Ｐゴシック" charset="-128"/>
              </a:rPr>
              <a:t>Click “</a:t>
            </a:r>
            <a:r>
              <a:rPr lang="en-US">
                <a:ea typeface="ＭＳ Ｐゴシック" charset="-128"/>
                <a:cs typeface="ＭＳ Ｐゴシック" charset="-128"/>
              </a:rPr>
              <a:t>Done</a:t>
            </a:r>
            <a:r>
              <a:rPr lang="en-US" b="0">
                <a:ea typeface="ＭＳ Ｐゴシック" charset="-128"/>
                <a:cs typeface="ＭＳ Ｐゴシック" charset="-128"/>
              </a:rPr>
              <a:t>” to finish editing metadata.</a:t>
            </a:r>
          </a:p>
          <a:p>
            <a:pPr marL="0" indent="0"/>
            <a:r>
              <a:rPr lang="en-US" b="0">
                <a:ea typeface="ＭＳ Ｐゴシック" charset="-128"/>
                <a:cs typeface="ＭＳ Ｐゴシック" charset="-128"/>
              </a:rPr>
              <a:t>Note: If you have missed a required field you will get an error message.</a:t>
            </a:r>
          </a:p>
          <a:p>
            <a:pPr marL="0" indent="0" eaLnBrk="1" hangingPunct="1">
              <a:buFontTx/>
              <a:buNone/>
            </a:pPr>
            <a:endParaRPr lang="en-US" b="0">
              <a:ea typeface="ＭＳ Ｐゴシック" charset="-128"/>
              <a:cs typeface="ＭＳ Ｐゴシック" charset="-128"/>
            </a:endParaRPr>
          </a:p>
        </p:txBody>
      </p:sp>
      <p:pic>
        <p:nvPicPr>
          <p:cNvPr id="5" name="Picture 4" descr="28-EditServiceMetaData-6.png"/>
          <p:cNvPicPr>
            <a:picLocks noChangeAspect="1"/>
          </p:cNvPicPr>
          <p:nvPr/>
        </p:nvPicPr>
        <p:blipFill>
          <a:blip r:embed="rId2"/>
          <a:stretch>
            <a:fillRect/>
          </a:stretch>
        </p:blipFill>
        <p:spPr>
          <a:xfrm>
            <a:off x="5029200" y="2209800"/>
            <a:ext cx="3543300" cy="366712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ea typeface="ＭＳ Ｐゴシック" charset="-128"/>
                <a:cs typeface="ＭＳ Ｐゴシック" charset="-128"/>
              </a:rPr>
              <a:t>Set Service Metadata (8)</a:t>
            </a:r>
          </a:p>
        </p:txBody>
      </p:sp>
      <p:sp>
        <p:nvSpPr>
          <p:cNvPr id="58371" name="Content Placeholder 2"/>
          <p:cNvSpPr>
            <a:spLocks noGrp="1"/>
          </p:cNvSpPr>
          <p:nvPr>
            <p:ph idx="1"/>
          </p:nvPr>
        </p:nvSpPr>
        <p:spPr/>
        <p:txBody>
          <a:bodyPr/>
          <a:lstStyle/>
          <a:p>
            <a:pPr marL="0" indent="0" eaLnBrk="1" hangingPunct="1">
              <a:buFontTx/>
              <a:buNone/>
            </a:pPr>
            <a:r>
              <a:rPr lang="en-US">
                <a:ea typeface="ＭＳ Ｐゴシック" charset="-128"/>
                <a:cs typeface="ＭＳ Ｐゴシック" charset="-128"/>
              </a:rPr>
              <a:t>Save Your Service!</a:t>
            </a:r>
          </a:p>
          <a:p>
            <a:pPr marL="0" indent="0" eaLnBrk="1" hangingPunct="1">
              <a:buFontTx/>
              <a:buNone/>
            </a:pPr>
            <a:r>
              <a:rPr lang="en-US" b="0">
                <a:ea typeface="ＭＳ Ｐゴシック" charset="-128"/>
                <a:cs typeface="ＭＳ Ｐゴシック" charset="-128"/>
              </a:rPr>
              <a:t>Remember to save your service. Introduce will allow you to roll back to a save point. This can be very useful in the event that you run into problems.</a:t>
            </a:r>
          </a:p>
          <a:p>
            <a:pPr marL="0" indent="0" eaLnBrk="1" hangingPunct="1">
              <a:buFontTx/>
              <a:buNone/>
            </a:pPr>
            <a:endParaRPr lang="en-US" b="0">
              <a:ea typeface="ＭＳ Ｐゴシック" charset="-128"/>
              <a:cs typeface="ＭＳ Ｐゴシック" charset="-128"/>
            </a:endParaRPr>
          </a:p>
          <a:p>
            <a:pPr marL="0" indent="0" eaLnBrk="1" hangingPunct="1">
              <a:buFontTx/>
              <a:buNone/>
            </a:pPr>
            <a:r>
              <a:rPr lang="en-US" b="0">
                <a:ea typeface="ＭＳ Ｐゴシック" charset="-128"/>
                <a:cs typeface="ＭＳ Ｐゴシック" charset="-128"/>
              </a:rPr>
              <a:t>Click the </a:t>
            </a:r>
            <a:r>
              <a:rPr lang="en-US">
                <a:ea typeface="ＭＳ Ｐゴシック" charset="-128"/>
                <a:cs typeface="ＭＳ Ｐゴシック" charset="-128"/>
              </a:rPr>
              <a:t>Save </a:t>
            </a:r>
            <a:r>
              <a:rPr lang="en-US" b="0">
                <a:ea typeface="ＭＳ Ｐゴシック" charset="-128"/>
                <a:cs typeface="ＭＳ Ｐゴシック" charset="-128"/>
              </a:rPr>
              <a:t>button at the bottom of the "Modify Service Interface”. Note: click Yes if it asks you to confirm the save.</a:t>
            </a:r>
          </a:p>
          <a:p>
            <a:pPr marL="0" indent="0">
              <a:buFontTx/>
              <a:buNone/>
            </a:pPr>
            <a:endParaRPr lang="en-US">
              <a:ea typeface="ＭＳ Ｐゴシック" charset="-128"/>
              <a:cs typeface="ＭＳ Ｐゴシック" charset="-128"/>
            </a:endParaRPr>
          </a:p>
        </p:txBody>
      </p:sp>
      <p:pic>
        <p:nvPicPr>
          <p:cNvPr id="5" name="Picture 4" descr="22-save.png"/>
          <p:cNvPicPr>
            <a:picLocks noChangeAspect="1"/>
          </p:cNvPicPr>
          <p:nvPr/>
        </p:nvPicPr>
        <p:blipFill>
          <a:blip r:embed="rId2"/>
          <a:stretch>
            <a:fillRect/>
          </a:stretch>
        </p:blipFill>
        <p:spPr>
          <a:xfrm>
            <a:off x="2057400" y="3276600"/>
            <a:ext cx="5045486" cy="332892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Title 1"/>
          <p:cNvSpPr>
            <a:spLocks noGrp="1"/>
          </p:cNvSpPr>
          <p:nvPr>
            <p:ph type="title"/>
          </p:nvPr>
        </p:nvSpPr>
        <p:spPr>
          <a:xfrm>
            <a:off x="304800" y="0"/>
            <a:ext cx="6324600" cy="1143000"/>
          </a:xfrm>
        </p:spPr>
        <p:txBody>
          <a:bodyPr/>
          <a:lstStyle/>
          <a:p>
            <a:r>
              <a:rPr lang="en-US">
                <a:ea typeface="ＭＳ Ｐゴシック" charset="-128"/>
                <a:cs typeface="ＭＳ Ｐゴシック" charset="-128"/>
              </a:rPr>
              <a:t>Phase 5: Deploy the Grid Data Service </a:t>
            </a:r>
          </a:p>
        </p:txBody>
      </p:sp>
      <p:sp>
        <p:nvSpPr>
          <p:cNvPr id="59395" name="Content Placeholder 2"/>
          <p:cNvSpPr>
            <a:spLocks noGrp="1"/>
          </p:cNvSpPr>
          <p:nvPr>
            <p:ph idx="1"/>
          </p:nvPr>
        </p:nvSpPr>
        <p:spPr>
          <a:xfrm>
            <a:off x="304800" y="1371600"/>
            <a:ext cx="8458200" cy="1905000"/>
          </a:xfrm>
        </p:spPr>
        <p:txBody>
          <a:bodyPr/>
          <a:lstStyle/>
          <a:p>
            <a:pPr marL="0" indent="0" eaLnBrk="1" hangingPunct="1">
              <a:buFontTx/>
              <a:buNone/>
            </a:pPr>
            <a:r>
              <a:rPr lang="en-US" b="0" dirty="0">
                <a:ea typeface="ＭＳ Ｐゴシック" charset="-128"/>
                <a:cs typeface="ＭＳ Ｐゴシック" charset="-128"/>
              </a:rPr>
              <a:t>The </a:t>
            </a:r>
            <a:r>
              <a:rPr lang="en-US" b="0" dirty="0" err="1">
                <a:ea typeface="ＭＳ Ｐゴシック" charset="-128"/>
                <a:cs typeface="ＭＳ Ｐゴシック" charset="-128"/>
              </a:rPr>
              <a:t>caGrid</a:t>
            </a:r>
            <a:r>
              <a:rPr lang="en-US" b="0" dirty="0">
                <a:ea typeface="ＭＳ Ｐゴシック" charset="-128"/>
                <a:cs typeface="ＭＳ Ｐゴシック" charset="-128"/>
              </a:rPr>
              <a:t> data service has been created. It must be deployed to a container and started so that it can be invoked. This tutorial uses the secure Tomcat container that you configured earlier.</a:t>
            </a:r>
          </a:p>
          <a:p>
            <a:pPr marL="0" indent="0" eaLnBrk="1" hangingPunct="1">
              <a:buFontTx/>
              <a:buNone/>
            </a:pPr>
            <a:endParaRPr lang="en-US" b="0" dirty="0">
              <a:ea typeface="ＭＳ Ｐゴシック" charset="-128"/>
              <a:cs typeface="ＭＳ Ｐゴシック" charset="-128"/>
            </a:endParaRPr>
          </a:p>
          <a:p>
            <a:pPr marL="0" indent="0" eaLnBrk="1" hangingPunct="1">
              <a:buFontTx/>
              <a:buNone/>
            </a:pPr>
            <a:r>
              <a:rPr lang="en-US" dirty="0">
                <a:ea typeface="ＭＳ Ｐゴシック" charset="-128"/>
                <a:cs typeface="ＭＳ Ｐゴシック" charset="-128"/>
              </a:rPr>
              <a:t>Select a Grid Service to Deploy</a:t>
            </a:r>
          </a:p>
          <a:p>
            <a:pPr marL="0" indent="0" eaLnBrk="1" hangingPunct="1">
              <a:buFontTx/>
              <a:buAutoNum type="arabicPeriod"/>
            </a:pPr>
            <a:r>
              <a:rPr lang="en-US" b="0" dirty="0">
                <a:ea typeface="ＭＳ Ｐゴシック" charset="-128"/>
                <a:cs typeface="ＭＳ Ｐゴシック" charset="-128"/>
              </a:rPr>
              <a:t>In Introduce, click the “Deploy Service” button.</a:t>
            </a:r>
            <a:endParaRPr lang="en-US" dirty="0">
              <a:ea typeface="ＭＳ Ｐゴシック" charset="-128"/>
              <a:cs typeface="ＭＳ Ｐゴシック" charset="-128"/>
            </a:endParaRPr>
          </a:p>
        </p:txBody>
      </p:sp>
      <p:pic>
        <p:nvPicPr>
          <p:cNvPr id="5" name="Picture 4" descr="29-Deploy.png"/>
          <p:cNvPicPr>
            <a:picLocks noChangeAspect="1"/>
          </p:cNvPicPr>
          <p:nvPr/>
        </p:nvPicPr>
        <p:blipFill>
          <a:blip r:embed="rId2"/>
          <a:stretch>
            <a:fillRect/>
          </a:stretch>
        </p:blipFill>
        <p:spPr>
          <a:xfrm>
            <a:off x="1752600" y="3352800"/>
            <a:ext cx="5588000" cy="307132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Title 1"/>
          <p:cNvSpPr>
            <a:spLocks noGrp="1"/>
          </p:cNvSpPr>
          <p:nvPr>
            <p:ph type="title"/>
          </p:nvPr>
        </p:nvSpPr>
        <p:spPr>
          <a:xfrm>
            <a:off x="304800" y="0"/>
            <a:ext cx="6324600" cy="1143000"/>
          </a:xfrm>
        </p:spPr>
        <p:txBody>
          <a:bodyPr/>
          <a:lstStyle/>
          <a:p>
            <a:r>
              <a:rPr lang="en-US">
                <a:ea typeface="ＭＳ Ｐゴシック" charset="-128"/>
                <a:cs typeface="ＭＳ Ｐゴシック" charset="-128"/>
              </a:rPr>
              <a:t>Deploy the Grid Data Service (2) </a:t>
            </a:r>
          </a:p>
        </p:txBody>
      </p:sp>
      <p:sp>
        <p:nvSpPr>
          <p:cNvPr id="60419" name="Content Placeholder 2"/>
          <p:cNvSpPr>
            <a:spLocks noGrp="1"/>
          </p:cNvSpPr>
          <p:nvPr>
            <p:ph idx="1"/>
          </p:nvPr>
        </p:nvSpPr>
        <p:spPr/>
        <p:txBody>
          <a:bodyPr/>
          <a:lstStyle/>
          <a:p>
            <a:pPr eaLnBrk="1" hangingPunct="1">
              <a:buFontTx/>
              <a:buAutoNum type="arabicPeriod" startAt="2"/>
            </a:pPr>
            <a:r>
              <a:rPr lang="en-US" b="0" dirty="0">
                <a:ea typeface="ＭＳ Ｐゴシック" charset="-128"/>
                <a:cs typeface="ＭＳ Ｐゴシック" charset="-128"/>
              </a:rPr>
              <a:t>Browse to the </a:t>
            </a:r>
            <a:r>
              <a:rPr lang="en-US" dirty="0">
                <a:ea typeface="ＭＳ Ｐゴシック" charset="-128"/>
                <a:cs typeface="ＭＳ Ｐゴシック" charset="-128"/>
              </a:rPr>
              <a:t>C:</a:t>
            </a:r>
            <a:r>
              <a:rPr lang="en-US" dirty="0" smtClean="0">
                <a:ea typeface="ＭＳ Ｐゴシック" charset="-128"/>
                <a:cs typeface="ＭＳ Ｐゴシック" charset="-128"/>
              </a:rPr>
              <a:t>\</a:t>
            </a:r>
            <a:r>
              <a:rPr lang="en-US" dirty="0" err="1" smtClean="0">
                <a:ea typeface="ＭＳ Ｐゴシック" charset="-128"/>
                <a:cs typeface="ＭＳ Ｐゴシック" charset="-128"/>
              </a:rPr>
              <a:t>hackathon\PODSDataSvc</a:t>
            </a:r>
            <a:r>
              <a:rPr lang="en-US" b="0" dirty="0" smtClean="0">
                <a:ea typeface="ＭＳ Ｐゴシック" charset="-128"/>
                <a:cs typeface="ＭＳ Ｐゴシック" charset="-128"/>
              </a:rPr>
              <a:t> </a:t>
            </a:r>
            <a:r>
              <a:rPr lang="en-US" b="0" dirty="0">
                <a:ea typeface="ＭＳ Ｐゴシック" charset="-128"/>
                <a:cs typeface="ＭＳ Ｐゴシック" charset="-128"/>
              </a:rPr>
              <a:t>folder</a:t>
            </a:r>
          </a:p>
          <a:p>
            <a:pPr eaLnBrk="1" hangingPunct="1">
              <a:buFontTx/>
              <a:buAutoNum type="arabicPeriod" startAt="2"/>
            </a:pPr>
            <a:r>
              <a:rPr lang="en-US" b="0" dirty="0">
                <a:ea typeface="ＭＳ Ｐゴシック" charset="-128"/>
                <a:cs typeface="ＭＳ Ｐゴシック" charset="-128"/>
              </a:rPr>
              <a:t>Click </a:t>
            </a:r>
            <a:r>
              <a:rPr lang="en-US" dirty="0">
                <a:ea typeface="ＭＳ Ｐゴシック" charset="-128"/>
                <a:cs typeface="ＭＳ Ｐゴシック" charset="-128"/>
              </a:rPr>
              <a:t>Open</a:t>
            </a:r>
            <a:r>
              <a:rPr lang="en-US" b="0" dirty="0">
                <a:ea typeface="ＭＳ Ｐゴシック" charset="-128"/>
                <a:cs typeface="ＭＳ Ｐゴシック" charset="-128"/>
              </a:rPr>
              <a:t>.</a:t>
            </a:r>
          </a:p>
          <a:p>
            <a:pPr eaLnBrk="1" hangingPunct="1">
              <a:buFontTx/>
              <a:buNone/>
            </a:pPr>
            <a:endParaRPr lang="en-US" b="0" dirty="0">
              <a:ea typeface="ＭＳ Ｐゴシック" charset="-128"/>
              <a:cs typeface="ＭＳ Ｐゴシック" charset="-128"/>
            </a:endParaRPr>
          </a:p>
          <a:p>
            <a:pPr eaLnBrk="1" hangingPunct="1">
              <a:buFontTx/>
              <a:buNone/>
            </a:pPr>
            <a:r>
              <a:rPr lang="en-US" dirty="0">
                <a:ea typeface="ＭＳ Ｐゴシック" charset="-128"/>
                <a:cs typeface="ＭＳ Ｐゴシック" charset="-128"/>
              </a:rPr>
              <a:t>Deploy the Grid Data Service</a:t>
            </a:r>
          </a:p>
          <a:p>
            <a:pPr eaLnBrk="1" hangingPunct="1">
              <a:buFontTx/>
              <a:buNone/>
            </a:pPr>
            <a:endParaRPr lang="en-US" dirty="0">
              <a:ea typeface="ＭＳ Ｐゴシック" charset="-128"/>
              <a:cs typeface="ＭＳ Ｐゴシック" charset="-128"/>
            </a:endParaRPr>
          </a:p>
          <a:p>
            <a:pPr eaLnBrk="1" hangingPunct="1">
              <a:buFontTx/>
              <a:buAutoNum type="arabicPeriod"/>
            </a:pPr>
            <a:r>
              <a:rPr lang="en-US" b="0" dirty="0">
                <a:ea typeface="ＭＳ Ｐゴシック" charset="-128"/>
                <a:cs typeface="ＭＳ Ｐゴシック" charset="-128"/>
              </a:rPr>
              <a:t>Select </a:t>
            </a:r>
            <a:r>
              <a:rPr lang="en-US" dirty="0">
                <a:ea typeface="ＭＳ Ｐゴシック" charset="-128"/>
                <a:cs typeface="ＭＳ Ｐゴシック" charset="-128"/>
              </a:rPr>
              <a:t>Tomcat </a:t>
            </a:r>
            <a:r>
              <a:rPr lang="en-US" b="0" dirty="0">
                <a:ea typeface="ＭＳ Ｐゴシック" charset="-128"/>
                <a:cs typeface="ＭＳ Ｐゴシック" charset="-128"/>
              </a:rPr>
              <a:t>as the target Grid Container.</a:t>
            </a:r>
          </a:p>
          <a:p>
            <a:pPr eaLnBrk="1" hangingPunct="1">
              <a:buFontTx/>
              <a:buAutoNum type="arabicPeriod"/>
            </a:pPr>
            <a:r>
              <a:rPr lang="en-US" b="0" dirty="0">
                <a:ea typeface="ＭＳ Ｐゴシック" charset="-128"/>
                <a:cs typeface="ＭＳ Ｐゴシック" charset="-128"/>
              </a:rPr>
              <a:t>Click the </a:t>
            </a:r>
            <a:r>
              <a:rPr lang="en-US" dirty="0">
                <a:ea typeface="ＭＳ Ｐゴシック" charset="-128"/>
                <a:cs typeface="ＭＳ Ｐゴシック" charset="-128"/>
              </a:rPr>
              <a:t>Advanced Deployment</a:t>
            </a:r>
            <a:r>
              <a:rPr lang="en-US" b="0" dirty="0">
                <a:ea typeface="ＭＳ Ｐゴシック" charset="-128"/>
                <a:cs typeface="ＭＳ Ｐゴシック" charset="-128"/>
              </a:rPr>
              <a:t> tab.</a:t>
            </a:r>
          </a:p>
          <a:p>
            <a:pPr eaLnBrk="1" hangingPunct="1">
              <a:buFontTx/>
              <a:buAutoNum type="arabicPeriod"/>
            </a:pPr>
            <a:r>
              <a:rPr lang="en-US" dirty="0">
                <a:ea typeface="ＭＳ Ｐゴシック" charset="-128"/>
                <a:cs typeface="ＭＳ Ｐゴシック" charset="-128"/>
              </a:rPr>
              <a:t>Uncheck</a:t>
            </a:r>
            <a:r>
              <a:rPr lang="en-US" b="0" dirty="0">
                <a:ea typeface="ＭＳ Ｐゴシック" charset="-128"/>
                <a:cs typeface="ＭＳ Ｐゴシック" charset="-128"/>
              </a:rPr>
              <a:t> the “Perform Registration” checkbox (to not perform registration)</a:t>
            </a:r>
          </a:p>
          <a:p>
            <a:pPr eaLnBrk="1" hangingPunct="1">
              <a:buFontTx/>
              <a:buAutoNum type="arabicPeriod"/>
            </a:pPr>
            <a:r>
              <a:rPr lang="en-US" b="0" dirty="0">
                <a:ea typeface="ＭＳ Ｐゴシック" charset="-128"/>
                <a:cs typeface="ＭＳ Ｐゴシック" charset="-128"/>
              </a:rPr>
              <a:t>(Optional) View the Domain Model by clicking the </a:t>
            </a:r>
            <a:r>
              <a:rPr lang="en-US" dirty="0">
                <a:ea typeface="ＭＳ Ｐゴシック" charset="-128"/>
                <a:cs typeface="ＭＳ Ｐゴシック" charset="-128"/>
              </a:rPr>
              <a:t>Domain Model Viewer</a:t>
            </a:r>
            <a:r>
              <a:rPr lang="en-US" b="0" dirty="0">
                <a:ea typeface="ＭＳ Ｐゴシック" charset="-128"/>
                <a:cs typeface="ＭＳ Ｐゴシック" charset="-128"/>
              </a:rPr>
              <a:t> tab.</a:t>
            </a:r>
          </a:p>
          <a:p>
            <a:pPr eaLnBrk="1" hangingPunct="1">
              <a:buFontTx/>
              <a:buAutoNum type="arabicPeriod"/>
            </a:pPr>
            <a:r>
              <a:rPr lang="en-US" b="0" dirty="0">
                <a:ea typeface="ＭＳ Ｐゴシック" charset="-128"/>
                <a:cs typeface="ＭＳ Ｐゴシック" charset="-128"/>
              </a:rPr>
              <a:t>Click the </a:t>
            </a:r>
            <a:r>
              <a:rPr lang="en-US" dirty="0">
                <a:ea typeface="ＭＳ Ｐゴシック" charset="-128"/>
                <a:cs typeface="ＭＳ Ｐゴシック" charset="-128"/>
              </a:rPr>
              <a:t>General Deployment</a:t>
            </a:r>
            <a:r>
              <a:rPr lang="en-US" b="0" dirty="0">
                <a:ea typeface="ＭＳ Ｐゴシック" charset="-128"/>
                <a:cs typeface="ＭＳ Ｐゴシック" charset="-128"/>
              </a:rPr>
              <a:t> tab.</a:t>
            </a:r>
          </a:p>
          <a:p>
            <a:pPr eaLnBrk="1" hangingPunct="1">
              <a:buFontTx/>
              <a:buAutoNum type="arabicPeriod"/>
            </a:pPr>
            <a:r>
              <a:rPr lang="en-US" b="0" dirty="0">
                <a:ea typeface="ＭＳ Ｐゴシック" charset="-128"/>
                <a:cs typeface="ＭＳ Ｐゴシック" charset="-128"/>
              </a:rPr>
              <a:t>Click the </a:t>
            </a:r>
            <a:r>
              <a:rPr lang="en-US" dirty="0">
                <a:ea typeface="ＭＳ Ｐゴシック" charset="-128"/>
                <a:cs typeface="ＭＳ Ｐゴシック" charset="-128"/>
              </a:rPr>
              <a:t>Deploy</a:t>
            </a:r>
            <a:r>
              <a:rPr lang="en-US" b="0" dirty="0">
                <a:ea typeface="ＭＳ Ｐゴシック" charset="-128"/>
                <a:cs typeface="ＭＳ Ｐゴシック" charset="-128"/>
              </a:rPr>
              <a:t> button.</a:t>
            </a:r>
            <a:endParaRPr lang="en-US" dirty="0">
              <a:ea typeface="ＭＳ Ｐゴシック" charset="-128"/>
              <a:cs typeface="ＭＳ Ｐゴシック" charset="-128"/>
            </a:endParaRPr>
          </a:p>
          <a:p>
            <a:pPr eaLnBrk="1" hangingPunct="1">
              <a:buFontTx/>
              <a:buNone/>
            </a:pPr>
            <a:endParaRPr lang="en-US" dirty="0">
              <a:ea typeface="ＭＳ Ｐゴシック" charset="-128"/>
              <a:cs typeface="ＭＳ Ｐゴシック" charset="-128"/>
            </a:endParaRPr>
          </a:p>
          <a:p>
            <a:pPr eaLnBrk="1" hangingPunct="1">
              <a:buFontTx/>
              <a:buNone/>
            </a:pPr>
            <a:endParaRPr lang="en-US" dirty="0">
              <a:ea typeface="ＭＳ Ｐゴシック" charset="-128"/>
              <a:cs typeface="ＭＳ Ｐゴシック" charset="-128"/>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ea typeface="ＭＳ Ｐゴシック" charset="-128"/>
                <a:cs typeface="ＭＳ Ｐゴシック" charset="-128"/>
              </a:rPr>
              <a:t>Deploy the Grid Data Service (3)</a:t>
            </a:r>
          </a:p>
        </p:txBody>
      </p:sp>
      <p:sp>
        <p:nvSpPr>
          <p:cNvPr id="61443" name="Content Placeholder 2"/>
          <p:cNvSpPr>
            <a:spLocks noGrp="1"/>
          </p:cNvSpPr>
          <p:nvPr>
            <p:ph idx="1"/>
          </p:nvPr>
        </p:nvSpPr>
        <p:spPr/>
        <p:txBody>
          <a:bodyPr/>
          <a:lstStyle/>
          <a:p>
            <a:pPr marL="0" indent="0" eaLnBrk="1" hangingPunct="1">
              <a:buFontTx/>
              <a:buNone/>
            </a:pPr>
            <a:r>
              <a:rPr lang="en-US">
                <a:ea typeface="ＭＳ Ｐゴシック" charset="-128"/>
                <a:cs typeface="ＭＳ Ｐゴシック" charset="-128"/>
              </a:rPr>
              <a:t>Starting Tomcat</a:t>
            </a:r>
          </a:p>
          <a:p>
            <a:pPr marL="0" indent="0" eaLnBrk="1" hangingPunct="1">
              <a:buFontTx/>
              <a:buNone/>
            </a:pPr>
            <a:r>
              <a:rPr lang="en-US" b="0">
                <a:ea typeface="ＭＳ Ｐゴシック" charset="-128"/>
                <a:cs typeface="ＭＳ Ｐゴシック" charset="-128"/>
              </a:rPr>
              <a:t>Start the Tomcat container so that the service can be invoked.</a:t>
            </a:r>
          </a:p>
          <a:p>
            <a:pPr marL="0" indent="0" eaLnBrk="1" hangingPunct="1">
              <a:buFontTx/>
              <a:buNone/>
            </a:pPr>
            <a:endParaRPr lang="en-US" smtClean="0">
              <a:ea typeface="ＭＳ Ｐゴシック" charset="-128"/>
              <a:cs typeface="ＭＳ Ｐゴシック" charset="-128"/>
            </a:endParaRPr>
          </a:p>
          <a:p>
            <a:pPr marL="0" indent="0" eaLnBrk="1" hangingPunct="1">
              <a:buFontTx/>
              <a:buAutoNum type="arabicPeriod"/>
            </a:pPr>
            <a:r>
              <a:rPr lang="en-US" b="0" smtClean="0">
                <a:ea typeface="ＭＳ Ｐゴシック" charset="-128"/>
                <a:cs typeface="ＭＳ Ｐゴシック" charset="-128"/>
              </a:rPr>
              <a:t>Open a Windows Command Prompt</a:t>
            </a:r>
          </a:p>
          <a:p>
            <a:pPr lvl="1" eaLnBrk="1" hangingPunct="1">
              <a:buFontTx/>
              <a:buNone/>
            </a:pPr>
            <a:r>
              <a:rPr lang="en-US" smtClean="0"/>
              <a:t>Click “Start”-&gt;”Run” and type “cmd”, then press the Enter key</a:t>
            </a:r>
          </a:p>
          <a:p>
            <a:pPr marL="0" indent="0" eaLnBrk="1" hangingPunct="1">
              <a:buFontTx/>
              <a:buAutoNum type="arabicPeriod"/>
            </a:pPr>
            <a:r>
              <a:rPr lang="en-US" b="0" smtClean="0">
                <a:ea typeface="ＭＳ Ｐゴシック" charset="-128"/>
                <a:cs typeface="ＭＳ Ｐゴシック" charset="-128"/>
              </a:rPr>
              <a:t>Change directory to your Tomcat directory</a:t>
            </a:r>
          </a:p>
          <a:p>
            <a:pPr lvl="1" eaLnBrk="1" hangingPunct="1">
              <a:buFontTx/>
              <a:buNone/>
            </a:pPr>
            <a:r>
              <a:rPr lang="en-US" smtClean="0"/>
              <a:t>%&gt; </a:t>
            </a:r>
            <a:r>
              <a:rPr lang="en-US" smtClean="0">
                <a:ea typeface="ＭＳ Ｐゴシック" charset="-128"/>
                <a:cs typeface="ＭＳ Ｐゴシック" charset="-128"/>
              </a:rPr>
              <a:t>cd %CATALINA_HOME%\bin</a:t>
            </a:r>
            <a:endParaRPr lang="en-US" smtClean="0"/>
          </a:p>
          <a:p>
            <a:pPr marL="0" indent="0" eaLnBrk="1" hangingPunct="1">
              <a:buFontTx/>
              <a:buAutoNum type="arabicPeriod"/>
            </a:pPr>
            <a:r>
              <a:rPr lang="en-US" b="0" smtClean="0">
                <a:ea typeface="ＭＳ Ｐゴシック" charset="-128"/>
                <a:cs typeface="ＭＳ Ｐゴシック" charset="-128"/>
              </a:rPr>
              <a:t>Start Tomcat</a:t>
            </a:r>
            <a:endParaRPr lang="en-US" smtClean="0">
              <a:ea typeface="ＭＳ Ｐゴシック" charset="-128"/>
              <a:cs typeface="ＭＳ Ｐゴシック" charset="-128"/>
            </a:endParaRPr>
          </a:p>
          <a:p>
            <a:pPr lvl="1" eaLnBrk="1" hangingPunct="1">
              <a:buFontTx/>
              <a:buNone/>
            </a:pPr>
            <a:r>
              <a:rPr lang="en-US" smtClean="0"/>
              <a:t>%&gt; </a:t>
            </a:r>
            <a:r>
              <a:rPr lang="en-US" smtClean="0">
                <a:ea typeface="ＭＳ Ｐゴシック" charset="-128"/>
                <a:cs typeface="ＭＳ Ｐゴシック" charset="-128"/>
              </a:rPr>
              <a:t>startup.bat</a:t>
            </a:r>
            <a:endParaRPr lang="en-US" smtClean="0"/>
          </a:p>
          <a:p>
            <a:pPr marL="0" indent="0" eaLnBrk="1" hangingPunct="1">
              <a:buFontTx/>
              <a:buNone/>
            </a:pPr>
            <a:endParaRPr lang="en-US" smtClean="0">
              <a:ea typeface="ＭＳ Ｐゴシック" charset="-128"/>
              <a:cs typeface="ＭＳ Ｐゴシック" charset="-128"/>
            </a:endParaRPr>
          </a:p>
          <a:p>
            <a:pPr marL="0" indent="0" eaLnBrk="1" hangingPunct="1">
              <a:buFontTx/>
              <a:buNone/>
            </a:pPr>
            <a:r>
              <a:rPr lang="en-US" b="0">
                <a:ea typeface="ＭＳ Ｐゴシック" charset="-128"/>
                <a:cs typeface="ＭＳ Ｐゴシック" charset="-128"/>
              </a:rPr>
              <a:t>A new Windows command window will open and will contain the startup information from your Tomcat.</a:t>
            </a:r>
          </a:p>
          <a:p>
            <a:pPr marL="0" indent="0">
              <a:buFontTx/>
              <a:buNone/>
            </a:pPr>
            <a:endParaRPr lang="en-US">
              <a:ea typeface="ＭＳ Ｐゴシック" charset="-128"/>
              <a:cs typeface="ＭＳ Ｐゴシック"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2" name="Picture 3"/>
          <p:cNvPicPr>
            <a:picLocks noChangeAspect="1" noChangeArrowheads="1"/>
          </p:cNvPicPr>
          <p:nvPr/>
        </p:nvPicPr>
        <p:blipFill>
          <a:blip r:embed="rId2"/>
          <a:srcRect/>
          <a:stretch>
            <a:fillRect/>
          </a:stretch>
        </p:blipFill>
        <p:spPr bwMode="auto">
          <a:xfrm>
            <a:off x="762000" y="1295400"/>
            <a:ext cx="7620000" cy="5095875"/>
          </a:xfrm>
          <a:prstGeom prst="rect">
            <a:avLst/>
          </a:prstGeom>
          <a:noFill/>
          <a:ln w="9525">
            <a:noFill/>
            <a:miter lim="800000"/>
            <a:headEnd/>
            <a:tailEnd/>
          </a:ln>
        </p:spPr>
      </p:pic>
      <p:sp>
        <p:nvSpPr>
          <p:cNvPr id="20483" name="Title 1"/>
          <p:cNvSpPr>
            <a:spLocks noGrp="1"/>
          </p:cNvSpPr>
          <p:nvPr>
            <p:ph type="title"/>
          </p:nvPr>
        </p:nvSpPr>
        <p:spPr/>
        <p:txBody>
          <a:bodyPr/>
          <a:lstStyle/>
          <a:p>
            <a:pPr eaLnBrk="1" hangingPunct="1"/>
            <a:r>
              <a:rPr lang="en-US" b="0" dirty="0"/>
              <a:t>What is </a:t>
            </a:r>
            <a:r>
              <a:rPr lang="en-US" b="0" dirty="0" err="1"/>
              <a:t>caGrid</a:t>
            </a:r>
            <a:r>
              <a:rPr lang="en-US" b="0" dirty="0"/>
              <a:t>?</a:t>
            </a:r>
          </a:p>
        </p:txBody>
      </p:sp>
      <p:sp>
        <p:nvSpPr>
          <p:cNvPr id="20484" name="Rectangle 5"/>
          <p:cNvSpPr>
            <a:spLocks noChangeArrowheads="1"/>
          </p:cNvSpPr>
          <p:nvPr/>
        </p:nvSpPr>
        <p:spPr bwMode="auto">
          <a:xfrm>
            <a:off x="0" y="1295400"/>
            <a:ext cx="8458200" cy="4994275"/>
          </a:xfrm>
          <a:prstGeom prst="rect">
            <a:avLst/>
          </a:prstGeom>
          <a:solidFill>
            <a:schemeClr val="bg1">
              <a:alpha val="81175"/>
            </a:schemeClr>
          </a:solidFill>
          <a:ln w="9525">
            <a:noFill/>
            <a:round/>
            <a:headEnd/>
            <a:tailEnd/>
          </a:ln>
        </p:spPr>
        <p:txBody>
          <a:bodyPr>
            <a:prstTxWarp prst="textNoShape">
              <a:avLst/>
            </a:prstTxWarp>
          </a:bodyPr>
          <a:lstStyle/>
          <a:p>
            <a:endParaRPr lang="en-US"/>
          </a:p>
        </p:txBody>
      </p:sp>
      <p:sp>
        <p:nvSpPr>
          <p:cNvPr id="20485" name="Content Placeholder 2"/>
          <p:cNvSpPr>
            <a:spLocks noGrp="1"/>
          </p:cNvSpPr>
          <p:nvPr>
            <p:ph idx="1"/>
          </p:nvPr>
        </p:nvSpPr>
        <p:spPr/>
        <p:txBody>
          <a:bodyPr/>
          <a:lstStyle/>
          <a:p>
            <a:pPr eaLnBrk="1" hangingPunct="1"/>
            <a:r>
              <a:rPr lang="en-US" sz="2400" b="0"/>
              <a:t>A grid based </a:t>
            </a:r>
            <a:r>
              <a:rPr lang="en-US" sz="2400"/>
              <a:t>software infrastructure </a:t>
            </a:r>
            <a:r>
              <a:rPr lang="en-US" sz="2400" b="0"/>
              <a:t>consisting of services, toolkits, APIs, and applications</a:t>
            </a:r>
          </a:p>
          <a:p>
            <a:pPr eaLnBrk="1" hangingPunct="1"/>
            <a:endParaRPr lang="en-US" sz="2400" b="0"/>
          </a:p>
          <a:p>
            <a:pPr eaLnBrk="1" hangingPunct="1"/>
            <a:r>
              <a:rPr lang="en-US" sz="2400" b="0"/>
              <a:t>A </a:t>
            </a:r>
            <a:r>
              <a:rPr lang="en-US" sz="2400"/>
              <a:t>production grid deployment </a:t>
            </a:r>
            <a:r>
              <a:rPr lang="en-US" sz="2400" b="0"/>
              <a:t>of the core services provided by that infrastructure</a:t>
            </a:r>
          </a:p>
          <a:p>
            <a:pPr eaLnBrk="1" hangingPunct="1"/>
            <a:endParaRPr lang="en-US" sz="2400" b="0"/>
          </a:p>
          <a:p>
            <a:pPr eaLnBrk="1" hangingPunct="1"/>
            <a:r>
              <a:rPr lang="en-US" sz="2400" b="0"/>
              <a:t>A </a:t>
            </a:r>
            <a:r>
              <a:rPr lang="en-US" sz="2400"/>
              <a:t>community of developers </a:t>
            </a:r>
            <a:r>
              <a:rPr lang="en-US" sz="2400" b="0"/>
              <a:t>leveraging that grid and infrastructure to provide applications and services to the cancer research community</a:t>
            </a:r>
          </a:p>
          <a:p>
            <a:pPr lvl="1" eaLnBrk="1" hangingPunct="1"/>
            <a:endParaRPr lang="en-US" sz="200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ea typeface="ＭＳ Ｐゴシック" charset="-128"/>
                <a:cs typeface="ＭＳ Ｐゴシック" charset="-128"/>
              </a:rPr>
              <a:t>Deploy the Grid Data Service (3)</a:t>
            </a:r>
          </a:p>
        </p:txBody>
      </p:sp>
      <p:sp>
        <p:nvSpPr>
          <p:cNvPr id="62467" name="Content Placeholder 2"/>
          <p:cNvSpPr>
            <a:spLocks noGrp="1"/>
          </p:cNvSpPr>
          <p:nvPr>
            <p:ph idx="1"/>
          </p:nvPr>
        </p:nvSpPr>
        <p:spPr/>
        <p:txBody>
          <a:bodyPr/>
          <a:lstStyle/>
          <a:p>
            <a:pPr marL="0" indent="0" eaLnBrk="1" hangingPunct="1">
              <a:buFontTx/>
              <a:buNone/>
            </a:pPr>
            <a:r>
              <a:rPr lang="en-US">
                <a:ea typeface="ＭＳ Ｐゴシック" charset="-128"/>
                <a:cs typeface="ＭＳ Ｐゴシック" charset="-128"/>
              </a:rPr>
              <a:t>Example Tomcat Startup Output</a:t>
            </a:r>
          </a:p>
          <a:p>
            <a:pPr marL="0" indent="0">
              <a:buFontTx/>
              <a:buNone/>
            </a:pPr>
            <a:endParaRPr lang="en-US">
              <a:ea typeface="ＭＳ Ｐゴシック" charset="-128"/>
              <a:cs typeface="ＭＳ Ｐゴシック" charset="-128"/>
            </a:endParaRPr>
          </a:p>
        </p:txBody>
      </p:sp>
      <p:pic>
        <p:nvPicPr>
          <p:cNvPr id="5" name="Picture 4" descr="30-TomcatStart.png"/>
          <p:cNvPicPr>
            <a:picLocks noChangeAspect="1"/>
          </p:cNvPicPr>
          <p:nvPr/>
        </p:nvPicPr>
        <p:blipFill>
          <a:blip r:embed="rId2"/>
          <a:stretch>
            <a:fillRect/>
          </a:stretch>
        </p:blipFill>
        <p:spPr>
          <a:xfrm>
            <a:off x="304800" y="1981200"/>
            <a:ext cx="8597900" cy="43434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ea typeface="ＭＳ Ｐゴシック" charset="-128"/>
                <a:cs typeface="ＭＳ Ｐゴシック" charset="-128"/>
              </a:rPr>
              <a:t>Deploy the Grid Data Service (4)</a:t>
            </a:r>
          </a:p>
        </p:txBody>
      </p:sp>
      <p:sp>
        <p:nvSpPr>
          <p:cNvPr id="63491" name="Content Placeholder 2"/>
          <p:cNvSpPr>
            <a:spLocks noGrp="1"/>
          </p:cNvSpPr>
          <p:nvPr>
            <p:ph idx="1"/>
          </p:nvPr>
        </p:nvSpPr>
        <p:spPr/>
        <p:txBody>
          <a:bodyPr/>
          <a:lstStyle/>
          <a:p>
            <a:pPr marL="0" indent="0" eaLnBrk="1" hangingPunct="1">
              <a:buFontTx/>
              <a:buNone/>
            </a:pPr>
            <a:r>
              <a:rPr lang="en-US" dirty="0">
                <a:ea typeface="ＭＳ Ｐゴシック" charset="-128"/>
                <a:cs typeface="ＭＳ Ｐゴシック" charset="-128"/>
              </a:rPr>
              <a:t>Verify Service Deployment</a:t>
            </a:r>
          </a:p>
          <a:p>
            <a:pPr marL="0" indent="0">
              <a:buFontTx/>
              <a:buNone/>
            </a:pPr>
            <a:endParaRPr lang="en-US" dirty="0">
              <a:ea typeface="ＭＳ Ｐゴシック" charset="-128"/>
              <a:cs typeface="ＭＳ Ｐゴシック" charset="-128"/>
            </a:endParaRPr>
          </a:p>
          <a:p>
            <a:pPr marL="0" indent="0">
              <a:buFontTx/>
              <a:buAutoNum type="arabicPeriod"/>
            </a:pPr>
            <a:r>
              <a:rPr lang="en-US" b="0" dirty="0">
                <a:ea typeface="ＭＳ Ｐゴシック" charset="-128"/>
                <a:cs typeface="ＭＳ Ｐゴシック" charset="-128"/>
              </a:rPr>
              <a:t>Open Internet Explorer</a:t>
            </a:r>
          </a:p>
          <a:p>
            <a:pPr marL="0" indent="0">
              <a:buFontTx/>
              <a:buAutoNum type="arabicPeriod"/>
            </a:pPr>
            <a:r>
              <a:rPr lang="en-US" b="0" dirty="0">
                <a:ea typeface="ＭＳ Ｐゴシック" charset="-128"/>
                <a:cs typeface="ＭＳ Ｐゴシック" charset="-128"/>
              </a:rPr>
              <a:t>Go to: </a:t>
            </a:r>
            <a:r>
              <a:rPr lang="en-US" b="0" dirty="0">
                <a:ea typeface="ＭＳ Ｐゴシック" charset="-128"/>
                <a:cs typeface="ＭＳ Ｐゴシック" charset="-128"/>
                <a:hlinkClick r:id="rId2"/>
              </a:rPr>
              <a:t>https://localhost:8443/wsrf/services/cagrid</a:t>
            </a:r>
            <a:r>
              <a:rPr lang="en-US" b="0" dirty="0" smtClean="0">
                <a:ea typeface="ＭＳ Ｐゴシック" charset="-128"/>
                <a:cs typeface="ＭＳ Ｐゴシック" charset="-128"/>
                <a:hlinkClick r:id="rId2"/>
              </a:rPr>
              <a:t>/PODSDataSvc</a:t>
            </a:r>
            <a:endParaRPr lang="en-US" b="0" dirty="0">
              <a:ea typeface="ＭＳ Ｐゴシック" charset="-128"/>
              <a:cs typeface="ＭＳ Ｐゴシック" charset="-128"/>
            </a:endParaRPr>
          </a:p>
          <a:p>
            <a:pPr marL="0" indent="0">
              <a:buFontTx/>
              <a:buAutoNum type="arabicPeriod"/>
            </a:pPr>
            <a:r>
              <a:rPr lang="en-US" b="0" dirty="0">
                <a:ea typeface="ＭＳ Ｐゴシック" charset="-128"/>
                <a:cs typeface="ＭＳ Ｐゴシック" charset="-128"/>
              </a:rPr>
              <a:t>Click “Yes” (or “Continue to this website”) if prompted for a “Security Alert”.</a:t>
            </a:r>
          </a:p>
        </p:txBody>
      </p:sp>
      <p:pic>
        <p:nvPicPr>
          <p:cNvPr id="5" name="Picture 4" descr="30-VerifyService.png"/>
          <p:cNvPicPr>
            <a:picLocks noChangeAspect="1"/>
          </p:cNvPicPr>
          <p:nvPr/>
        </p:nvPicPr>
        <p:blipFill>
          <a:blip r:embed="rId3"/>
          <a:stretch>
            <a:fillRect/>
          </a:stretch>
        </p:blipFill>
        <p:spPr>
          <a:xfrm>
            <a:off x="1447800" y="3352800"/>
            <a:ext cx="6305551" cy="25908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dirty="0">
                <a:ea typeface="ＭＳ Ｐゴシック" charset="-128"/>
                <a:cs typeface="ＭＳ Ｐゴシック" charset="-128"/>
              </a:rPr>
              <a:t>Phase 6:</a:t>
            </a:r>
            <a:r>
              <a:rPr lang="en-US" dirty="0" smtClean="0">
                <a:ea typeface="ＭＳ Ｐゴシック" charset="-128"/>
                <a:cs typeface="ＭＳ Ｐゴシック" charset="-128"/>
              </a:rPr>
              <a:t> Test </a:t>
            </a:r>
            <a:r>
              <a:rPr lang="en-US" dirty="0">
                <a:ea typeface="ＭＳ Ｐゴシック" charset="-128"/>
                <a:cs typeface="ＭＳ Ｐゴシック" charset="-128"/>
              </a:rPr>
              <a:t>Files (1)</a:t>
            </a:r>
          </a:p>
        </p:txBody>
      </p:sp>
      <p:sp>
        <p:nvSpPr>
          <p:cNvPr id="64515" name="Content Placeholder 2"/>
          <p:cNvSpPr>
            <a:spLocks noGrp="1"/>
          </p:cNvSpPr>
          <p:nvPr>
            <p:ph idx="1"/>
          </p:nvPr>
        </p:nvSpPr>
        <p:spPr>
          <a:xfrm>
            <a:off x="304800" y="1219200"/>
            <a:ext cx="8458200" cy="5410200"/>
          </a:xfrm>
        </p:spPr>
        <p:txBody>
          <a:bodyPr/>
          <a:lstStyle/>
          <a:p>
            <a:pPr marL="0" indent="0" eaLnBrk="1" hangingPunct="1">
              <a:buFontTx/>
              <a:buNone/>
            </a:pPr>
            <a:r>
              <a:rPr lang="en-US" dirty="0">
                <a:ea typeface="ＭＳ Ｐゴシック" charset="-128"/>
                <a:cs typeface="ＭＳ Ｐゴシック" charset="-128"/>
              </a:rPr>
              <a:t>The Test Files</a:t>
            </a:r>
            <a:endParaRPr lang="en-US" dirty="0" smtClean="0">
              <a:ea typeface="ＭＳ Ｐゴシック" charset="-128"/>
              <a:cs typeface="ＭＳ Ｐゴシック" charset="-128"/>
            </a:endParaRPr>
          </a:p>
          <a:p>
            <a:pPr marL="0" indent="0" eaLnBrk="1" hangingPunct="1">
              <a:buFontTx/>
              <a:buNone/>
            </a:pPr>
            <a:endParaRPr lang="en-US" sz="1600" b="0" dirty="0" smtClean="0">
              <a:ea typeface="ＭＳ Ｐゴシック" charset="-128"/>
              <a:cs typeface="ＭＳ Ｐゴシック" charset="-128"/>
            </a:endParaRPr>
          </a:p>
          <a:p>
            <a:pPr marL="0" indent="0" eaLnBrk="1" hangingPunct="1">
              <a:buFontTx/>
              <a:buNone/>
            </a:pPr>
            <a:r>
              <a:rPr lang="en-US" sz="1600" dirty="0" smtClean="0">
                <a:ea typeface="ＭＳ Ｐゴシック" charset="-128"/>
                <a:cs typeface="ＭＳ Ｐゴシック" charset="-128"/>
              </a:rPr>
              <a:t>The Person Query </a:t>
            </a:r>
            <a:r>
              <a:rPr lang="en-US" sz="1600" dirty="0">
                <a:ea typeface="ＭＳ Ｐゴシック" charset="-128"/>
                <a:cs typeface="ＭＳ Ｐゴシック" charset="-128"/>
              </a:rPr>
              <a:t>(</a:t>
            </a:r>
            <a:r>
              <a:rPr lang="en-US" sz="1600" b="0" dirty="0">
                <a:ea typeface="ＭＳ Ｐゴシック" charset="-128"/>
                <a:cs typeface="ＭＳ Ｐゴシック" charset="-128"/>
              </a:rPr>
              <a:t>C:</a:t>
            </a:r>
            <a:r>
              <a:rPr lang="en-US" sz="1600" b="0" dirty="0" smtClean="0">
                <a:ea typeface="ＭＳ Ｐゴシック" charset="-128"/>
                <a:cs typeface="ＭＳ Ｐゴシック" charset="-128"/>
              </a:rPr>
              <a:t>\hackathon\caGridClient\personCQL2Query.xml</a:t>
            </a:r>
            <a:r>
              <a:rPr lang="en-US" sz="1600" dirty="0">
                <a:ea typeface="ＭＳ Ｐゴシック" charset="-128"/>
                <a:cs typeface="ＭＳ Ｐゴシック" charset="-128"/>
              </a:rPr>
              <a:t>)</a:t>
            </a:r>
          </a:p>
          <a:p>
            <a:pPr marL="0" indent="0" eaLnBrk="1" hangingPunct="1">
              <a:buFontTx/>
              <a:buNone/>
            </a:pPr>
            <a:r>
              <a:rPr lang="en-US" sz="1600" b="0" dirty="0">
                <a:ea typeface="ＭＳ Ｐゴシック" charset="-128"/>
                <a:cs typeface="ＭＳ Ｐゴシック" charset="-128"/>
              </a:rPr>
              <a:t>The following query will return all the</a:t>
            </a:r>
            <a:r>
              <a:rPr lang="en-US" sz="1600" b="0" dirty="0" smtClean="0">
                <a:ea typeface="ＭＳ Ｐゴシック" charset="-128"/>
                <a:cs typeface="ＭＳ Ｐゴシック" charset="-128"/>
              </a:rPr>
              <a:t> Person objects </a:t>
            </a:r>
            <a:r>
              <a:rPr lang="en-US" sz="1600" b="0" dirty="0">
                <a:ea typeface="ＭＳ Ｐゴシック" charset="-128"/>
                <a:cs typeface="ＭＳ Ｐゴシック" charset="-128"/>
              </a:rPr>
              <a:t>(that are instances of the</a:t>
            </a:r>
            <a:r>
              <a:rPr lang="en-US" sz="1600" b="0" dirty="0" smtClean="0">
                <a:ea typeface="ＭＳ Ｐゴシック" charset="-128"/>
                <a:cs typeface="ＭＳ Ｐゴシック" charset="-128"/>
              </a:rPr>
              <a:t> Person class </a:t>
            </a:r>
            <a:r>
              <a:rPr lang="en-US" sz="1600" b="0" dirty="0">
                <a:ea typeface="ＭＳ Ｐゴシック" charset="-128"/>
                <a:cs typeface="ＭＳ Ｐゴシック" charset="-128"/>
              </a:rPr>
              <a:t>in the data model</a:t>
            </a:r>
            <a:r>
              <a:rPr lang="en-US" sz="1600" b="0" dirty="0" smtClean="0">
                <a:ea typeface="ＭＳ Ｐゴシック" charset="-128"/>
                <a:cs typeface="ＭＳ Ｐゴシック" charset="-128"/>
              </a:rPr>
              <a:t>)</a:t>
            </a:r>
          </a:p>
          <a:p>
            <a:pPr lvl="1">
              <a:buNone/>
            </a:pPr>
            <a:r>
              <a:rPr lang="en-US" sz="1600" b="0" dirty="0" smtClean="0"/>
              <a:t>&lt;ns1:CQLQuery xmlns:ns1=</a:t>
            </a:r>
            <a:r>
              <a:rPr lang="en-US" sz="1600" b="0" i="1" dirty="0" smtClean="0"/>
              <a:t>"http://CQL.caBIG/2/gov.nih.nci.cagrid.cql.Components"&gt;</a:t>
            </a:r>
          </a:p>
          <a:p>
            <a:pPr lvl="1">
              <a:buNone/>
            </a:pPr>
            <a:r>
              <a:rPr lang="en-US" sz="1600" b="0" dirty="0" smtClean="0"/>
              <a:t>	&lt;ns1:CQLTargetObject </a:t>
            </a:r>
            <a:r>
              <a:rPr lang="en-US" sz="1600" b="0" dirty="0" err="1" smtClean="0"/>
              <a:t>className</a:t>
            </a:r>
            <a:r>
              <a:rPr lang="en-US" sz="1600" b="0" dirty="0" smtClean="0"/>
              <a:t>=</a:t>
            </a:r>
            <a:r>
              <a:rPr lang="en-US" sz="1600" b="0" i="1" dirty="0" smtClean="0"/>
              <a:t>"</a:t>
            </a:r>
            <a:r>
              <a:rPr lang="en-US" sz="1600" b="0" i="1" dirty="0" err="1" smtClean="0"/>
              <a:t>gov.nih.nci.pods.Person</a:t>
            </a:r>
            <a:r>
              <a:rPr lang="en-US" sz="1600" b="0" i="1" dirty="0" smtClean="0"/>
              <a:t>"/&gt;</a:t>
            </a:r>
          </a:p>
          <a:p>
            <a:pPr lvl="1">
              <a:buNone/>
            </a:pPr>
            <a:r>
              <a:rPr lang="en-US" sz="1600" b="0" dirty="0" smtClean="0"/>
              <a:t>&lt;/ns1:CQLQuery&gt;</a:t>
            </a:r>
          </a:p>
          <a:p>
            <a:pPr marL="400050" lvl="1" indent="0" eaLnBrk="1" hangingPunct="1">
              <a:buFontTx/>
              <a:buNone/>
            </a:pPr>
            <a:endParaRPr lang="en-US" sz="1600" b="0" dirty="0" smtClean="0">
              <a:ea typeface="ＭＳ Ｐゴシック" charset="-128"/>
              <a:cs typeface="ＭＳ Ｐゴシック" charset="-128"/>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dirty="0" smtClean="0">
                <a:ea typeface="ＭＳ Ｐゴシック" charset="-128"/>
                <a:cs typeface="ＭＳ Ｐゴシック" charset="-128"/>
              </a:rPr>
              <a:t>Test </a:t>
            </a:r>
            <a:r>
              <a:rPr lang="en-US" dirty="0">
                <a:ea typeface="ＭＳ Ｐゴシック" charset="-128"/>
                <a:cs typeface="ＭＳ Ｐゴシック" charset="-128"/>
              </a:rPr>
              <a:t>Files (2)</a:t>
            </a:r>
          </a:p>
        </p:txBody>
      </p:sp>
      <p:sp>
        <p:nvSpPr>
          <p:cNvPr id="65539" name="Content Placeholder 2"/>
          <p:cNvSpPr>
            <a:spLocks noGrp="1"/>
          </p:cNvSpPr>
          <p:nvPr>
            <p:ph idx="1"/>
          </p:nvPr>
        </p:nvSpPr>
        <p:spPr/>
        <p:txBody>
          <a:bodyPr/>
          <a:lstStyle/>
          <a:p>
            <a:pPr marL="0" indent="0" eaLnBrk="1" hangingPunct="1">
              <a:buFontTx/>
              <a:buNone/>
            </a:pPr>
            <a:r>
              <a:rPr lang="en-US" dirty="0">
                <a:ea typeface="ＭＳ Ｐゴシック" charset="-128"/>
                <a:cs typeface="ＭＳ Ｐゴシック" charset="-128"/>
              </a:rPr>
              <a:t>Specific</a:t>
            </a:r>
            <a:r>
              <a:rPr lang="en-US" dirty="0" smtClean="0">
                <a:ea typeface="ＭＳ Ｐゴシック" charset="-128"/>
                <a:cs typeface="ＭＳ Ｐゴシック" charset="-128"/>
              </a:rPr>
              <a:t> Person Query</a:t>
            </a:r>
            <a:endParaRPr lang="en-US" dirty="0">
              <a:ea typeface="ＭＳ Ｐゴシック" charset="-128"/>
              <a:cs typeface="ＭＳ Ｐゴシック" charset="-128"/>
            </a:endParaRPr>
          </a:p>
          <a:p>
            <a:pPr marL="0" indent="0" eaLnBrk="1" hangingPunct="1">
              <a:buFontTx/>
              <a:buNone/>
            </a:pPr>
            <a:r>
              <a:rPr lang="en-US" dirty="0">
                <a:ea typeface="ＭＳ Ｐゴシック" charset="-128"/>
                <a:cs typeface="ＭＳ Ｐゴシック" charset="-128"/>
              </a:rPr>
              <a:t>(</a:t>
            </a:r>
            <a:r>
              <a:rPr lang="en-US" b="0" dirty="0">
                <a:ea typeface="ＭＳ Ｐゴシック" charset="-128"/>
                <a:cs typeface="ＭＳ Ｐゴシック" charset="-128"/>
              </a:rPr>
              <a:t>C:</a:t>
            </a:r>
            <a:r>
              <a:rPr lang="en-US" b="0" dirty="0" smtClean="0">
                <a:ea typeface="ＭＳ Ｐゴシック" charset="-128"/>
                <a:cs typeface="ＭＳ Ｐゴシック" charset="-128"/>
              </a:rPr>
              <a:t>\hackathon\caGridClient\doeCQL2Query.xml</a:t>
            </a:r>
            <a:r>
              <a:rPr lang="en-US" dirty="0">
                <a:ea typeface="ＭＳ Ｐゴシック" charset="-128"/>
                <a:cs typeface="ＭＳ Ｐゴシック" charset="-128"/>
              </a:rPr>
              <a:t>)</a:t>
            </a:r>
          </a:p>
          <a:p>
            <a:pPr marL="0" indent="0" eaLnBrk="1" hangingPunct="1">
              <a:buFontTx/>
              <a:buNone/>
            </a:pPr>
            <a:r>
              <a:rPr lang="en-US" b="0" dirty="0">
                <a:ea typeface="ＭＳ Ｐゴシック" charset="-128"/>
                <a:cs typeface="ＭＳ Ｐゴシック" charset="-128"/>
              </a:rPr>
              <a:t>The following query will return the</a:t>
            </a:r>
            <a:r>
              <a:rPr lang="en-US" b="0" dirty="0" smtClean="0">
                <a:ea typeface="ＭＳ Ｐゴシック" charset="-128"/>
                <a:cs typeface="ＭＳ Ｐゴシック" charset="-128"/>
              </a:rPr>
              <a:t> Person defined </a:t>
            </a:r>
            <a:r>
              <a:rPr lang="en-US" b="0" dirty="0">
                <a:ea typeface="ＭＳ Ｐゴシック" charset="-128"/>
                <a:cs typeface="ＭＳ Ｐゴシック" charset="-128"/>
              </a:rPr>
              <a:t>with the</a:t>
            </a:r>
            <a:r>
              <a:rPr lang="en-US" b="0" dirty="0" smtClean="0">
                <a:ea typeface="ＭＳ Ｐゴシック" charset="-128"/>
                <a:cs typeface="ＭＳ Ｐゴシック" charset="-128"/>
              </a:rPr>
              <a:t> Last Name </a:t>
            </a:r>
            <a:r>
              <a:rPr lang="en-US" b="0" dirty="0">
                <a:ea typeface="ＭＳ Ｐゴシック" charset="-128"/>
                <a:cs typeface="ＭＳ Ｐゴシック" charset="-128"/>
              </a:rPr>
              <a:t>of</a:t>
            </a:r>
            <a:r>
              <a:rPr lang="en-US" b="0" dirty="0" smtClean="0">
                <a:ea typeface="ＭＳ Ｐゴシック" charset="-128"/>
                <a:cs typeface="ＭＳ Ｐゴシック" charset="-128"/>
              </a:rPr>
              <a:t> “Doe”</a:t>
            </a:r>
          </a:p>
          <a:p>
            <a:pPr marL="0" indent="0" eaLnBrk="1" hangingPunct="1">
              <a:buFontTx/>
              <a:buNone/>
            </a:pPr>
            <a:endParaRPr lang="en-US" b="0" dirty="0" smtClean="0">
              <a:ea typeface="ＭＳ Ｐゴシック" charset="-128"/>
              <a:cs typeface="ＭＳ Ｐゴシック" charset="-128"/>
            </a:endParaRPr>
          </a:p>
          <a:p>
            <a:pPr>
              <a:buNone/>
            </a:pPr>
            <a:r>
              <a:rPr lang="en-US" sz="1400" b="0" dirty="0" smtClean="0"/>
              <a:t>&lt;cql2:CQLQuery xmlns:cql2=</a:t>
            </a:r>
            <a:r>
              <a:rPr lang="en-US" sz="1400" b="0" i="1" dirty="0" smtClean="0"/>
              <a:t>"http://CQL.caBIG/2/org.cagrid.cql2"&gt;</a:t>
            </a:r>
          </a:p>
          <a:p>
            <a:pPr>
              <a:buNone/>
            </a:pPr>
            <a:r>
              <a:rPr lang="en-US" sz="1400" b="0" dirty="0" smtClean="0"/>
              <a:t> &lt;cql2:CQLTargetObject </a:t>
            </a:r>
            <a:r>
              <a:rPr lang="en-US" sz="1400" b="0" dirty="0" err="1" smtClean="0"/>
              <a:t>className</a:t>
            </a:r>
            <a:r>
              <a:rPr lang="en-US" sz="1400" b="0" dirty="0" smtClean="0"/>
              <a:t>=</a:t>
            </a:r>
            <a:r>
              <a:rPr lang="en-US" sz="1400" b="0" i="1" dirty="0" smtClean="0"/>
              <a:t>"</a:t>
            </a:r>
            <a:r>
              <a:rPr lang="en-US" sz="1400" b="0" i="1" dirty="0" err="1" smtClean="0"/>
              <a:t>gov.nih.nci.pods.Person</a:t>
            </a:r>
            <a:r>
              <a:rPr lang="en-US" sz="1400" b="0" i="1" dirty="0" smtClean="0"/>
              <a:t>"&gt;</a:t>
            </a:r>
          </a:p>
          <a:p>
            <a:pPr>
              <a:buNone/>
            </a:pPr>
            <a:r>
              <a:rPr lang="en-US" sz="1400" b="0" dirty="0" smtClean="0"/>
              <a:t>  &lt;cql2:CQLAssociatedObject </a:t>
            </a:r>
            <a:r>
              <a:rPr lang="en-US" sz="1400" b="0" dirty="0" err="1" smtClean="0"/>
              <a:t>className</a:t>
            </a:r>
            <a:r>
              <a:rPr lang="en-US" sz="1400" b="0" dirty="0" smtClean="0"/>
              <a:t>=</a:t>
            </a:r>
            <a:r>
              <a:rPr lang="en-US" sz="1400" b="0" i="1" dirty="0" smtClean="0"/>
              <a:t>"gov.nih.nci.iso21090.EnPn" </a:t>
            </a:r>
            <a:r>
              <a:rPr lang="en-US" sz="1400" b="0" i="1" dirty="0" err="1" smtClean="0"/>
              <a:t>endName</a:t>
            </a:r>
            <a:r>
              <a:rPr lang="en-US" sz="1400" b="0" i="1" dirty="0" smtClean="0"/>
              <a:t>="name"&gt;</a:t>
            </a:r>
          </a:p>
          <a:p>
            <a:pPr>
              <a:buNone/>
            </a:pPr>
            <a:r>
              <a:rPr lang="en-US" sz="1400" b="0" dirty="0" smtClean="0"/>
              <a:t>   &lt;cql2:CQLAssociatedObject </a:t>
            </a:r>
            <a:r>
              <a:rPr lang="en-US" sz="1400" b="0" dirty="0" err="1" smtClean="0"/>
              <a:t>className</a:t>
            </a:r>
            <a:r>
              <a:rPr lang="en-US" sz="1400" b="0" dirty="0" smtClean="0"/>
              <a:t>=</a:t>
            </a:r>
            <a:r>
              <a:rPr lang="en-US" sz="1400" b="0" i="1" dirty="0" smtClean="0"/>
              <a:t>"gov.nih.nci.iso21090.Enxp" </a:t>
            </a:r>
            <a:r>
              <a:rPr lang="en-US" sz="1400" b="0" i="1" dirty="0" err="1" smtClean="0"/>
              <a:t>endName</a:t>
            </a:r>
            <a:r>
              <a:rPr lang="en-US" sz="1400" b="0" i="1" dirty="0" smtClean="0"/>
              <a:t>="part"&gt;</a:t>
            </a:r>
          </a:p>
          <a:p>
            <a:pPr>
              <a:buNone/>
            </a:pPr>
            <a:r>
              <a:rPr lang="en-US" sz="1400" b="0" dirty="0" smtClean="0"/>
              <a:t>    &lt;cql2:CQLAttribute name=</a:t>
            </a:r>
            <a:r>
              <a:rPr lang="en-US" sz="1400" b="0" i="1" dirty="0" smtClean="0"/>
              <a:t>"value"&gt;</a:t>
            </a:r>
          </a:p>
          <a:p>
            <a:pPr>
              <a:buNone/>
            </a:pPr>
            <a:r>
              <a:rPr lang="en-US" sz="1400" b="0" dirty="0" smtClean="0"/>
              <a:t>     &lt;cql2:BinaryPredicate&gt;EQUAL_TO&lt;/cql2:BinaryPredicate&gt;</a:t>
            </a:r>
          </a:p>
          <a:p>
            <a:pPr>
              <a:buNone/>
            </a:pPr>
            <a:r>
              <a:rPr lang="en-US" sz="1400" b="0" dirty="0" smtClean="0"/>
              <a:t>     &lt;cql2:AttributeValue&gt;</a:t>
            </a:r>
          </a:p>
          <a:p>
            <a:pPr>
              <a:buNone/>
            </a:pPr>
            <a:r>
              <a:rPr lang="en-US" sz="1400" b="0" dirty="0" smtClean="0"/>
              <a:t>      &lt;cql2:StringValue&gt;Doe&lt;/cql2:StringValue&gt;</a:t>
            </a:r>
          </a:p>
          <a:p>
            <a:pPr>
              <a:buNone/>
            </a:pPr>
            <a:r>
              <a:rPr lang="en-US" sz="1400" b="0" dirty="0" smtClean="0"/>
              <a:t>     &lt;/cql2:AttributeValue&gt;</a:t>
            </a:r>
          </a:p>
          <a:p>
            <a:pPr>
              <a:buNone/>
            </a:pPr>
            <a:r>
              <a:rPr lang="en-US" sz="1400" b="0" dirty="0" smtClean="0"/>
              <a:t>    &lt;/cql2:CQLAttribute&gt;</a:t>
            </a:r>
          </a:p>
          <a:p>
            <a:pPr>
              <a:buNone/>
            </a:pPr>
            <a:r>
              <a:rPr lang="en-US" sz="1400" b="0" dirty="0" smtClean="0"/>
              <a:t>   &lt;/cql2:CQLAssociatedObject&gt;</a:t>
            </a:r>
          </a:p>
          <a:p>
            <a:pPr>
              <a:buNone/>
            </a:pPr>
            <a:r>
              <a:rPr lang="en-US" sz="1400" b="0" dirty="0" smtClean="0"/>
              <a:t>  &lt;/cql2:CQLAssociatedObject&gt;</a:t>
            </a:r>
          </a:p>
          <a:p>
            <a:pPr>
              <a:buNone/>
            </a:pPr>
            <a:r>
              <a:rPr lang="en-US" sz="1400" b="0" dirty="0" smtClean="0"/>
              <a:t> &lt;/cql2:CQLTargetObject&gt;</a:t>
            </a:r>
          </a:p>
          <a:p>
            <a:pPr>
              <a:buNone/>
            </a:pPr>
            <a:r>
              <a:rPr lang="en-US" sz="1400" b="0" dirty="0" smtClean="0"/>
              <a:t>&lt;/cql2:CQLQuery&gt;</a:t>
            </a:r>
          </a:p>
          <a:p>
            <a:pPr marL="0" indent="0" eaLnBrk="1" hangingPunct="1">
              <a:buFontTx/>
              <a:buNone/>
            </a:pPr>
            <a:endParaRPr lang="en-US" b="0" dirty="0">
              <a:ea typeface="ＭＳ Ｐゴシック" charset="-128"/>
              <a:cs typeface="ＭＳ Ｐゴシック" charset="-128"/>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dirty="0">
                <a:ea typeface="ＭＳ Ｐゴシック" charset="-128"/>
                <a:cs typeface="ＭＳ Ｐゴシック" charset="-128"/>
              </a:rPr>
              <a:t>Run the Tests </a:t>
            </a:r>
            <a:r>
              <a:rPr lang="en-US" dirty="0" smtClean="0">
                <a:ea typeface="ＭＳ Ｐゴシック" charset="-128"/>
                <a:cs typeface="ＭＳ Ｐゴシック" charset="-128"/>
              </a:rPr>
              <a:t>(1)</a:t>
            </a:r>
            <a:endParaRPr lang="en-US" dirty="0">
              <a:ea typeface="ＭＳ Ｐゴシック" charset="-128"/>
              <a:cs typeface="ＭＳ Ｐゴシック" charset="-128"/>
            </a:endParaRPr>
          </a:p>
        </p:txBody>
      </p:sp>
      <p:sp>
        <p:nvSpPr>
          <p:cNvPr id="68611" name="Content Placeholder 2"/>
          <p:cNvSpPr>
            <a:spLocks noGrp="1"/>
          </p:cNvSpPr>
          <p:nvPr>
            <p:ph idx="1"/>
          </p:nvPr>
        </p:nvSpPr>
        <p:spPr/>
        <p:txBody>
          <a:bodyPr/>
          <a:lstStyle/>
          <a:p>
            <a:pPr marL="0" indent="0">
              <a:buFontTx/>
              <a:buNone/>
            </a:pPr>
            <a:r>
              <a:rPr lang="en-US" b="0" dirty="0">
                <a:ea typeface="ＭＳ Ｐゴシック" charset="-128"/>
                <a:cs typeface="ＭＳ Ｐゴシック" charset="-128"/>
              </a:rPr>
              <a:t>All </a:t>
            </a:r>
            <a:r>
              <a:rPr lang="en-US" b="0" dirty="0" err="1">
                <a:ea typeface="ＭＳ Ｐゴシック" charset="-128"/>
                <a:cs typeface="ＭＳ Ｐゴシック" charset="-128"/>
              </a:rPr>
              <a:t>caGrid</a:t>
            </a:r>
            <a:r>
              <a:rPr lang="en-US" b="0" dirty="0">
                <a:ea typeface="ＭＳ Ｐゴシック" charset="-128"/>
                <a:cs typeface="ＭＳ Ｐゴシック" charset="-128"/>
              </a:rPr>
              <a:t> Data Services can be queried using the </a:t>
            </a:r>
            <a:r>
              <a:rPr lang="en-US" b="0" dirty="0" err="1">
                <a:ea typeface="ＭＳ Ｐゴシック" charset="-128"/>
                <a:cs typeface="ＭＳ Ｐゴシック" charset="-128"/>
              </a:rPr>
              <a:t>DataServiceClient</a:t>
            </a:r>
            <a:r>
              <a:rPr lang="en-US" b="0" dirty="0">
                <a:ea typeface="ＭＳ Ｐゴシック" charset="-128"/>
                <a:cs typeface="ＭＳ Ｐゴシック" charset="-128"/>
              </a:rPr>
              <a:t> that is distributed with </a:t>
            </a:r>
            <a:r>
              <a:rPr lang="en-US" b="0" dirty="0" err="1">
                <a:ea typeface="ＭＳ Ｐゴシック" charset="-128"/>
                <a:cs typeface="ＭＳ Ｐゴシック" charset="-128"/>
              </a:rPr>
              <a:t>caGrid</a:t>
            </a:r>
            <a:r>
              <a:rPr lang="en-US" b="0" dirty="0">
                <a:ea typeface="ＭＳ Ｐゴシック" charset="-128"/>
                <a:cs typeface="ＭＳ Ｐゴシック" charset="-128"/>
              </a:rPr>
              <a:t>. A grid client that uses this API has been created to interact with the</a:t>
            </a:r>
            <a:r>
              <a:rPr lang="en-US" b="0" dirty="0" smtClean="0">
                <a:ea typeface="ＭＳ Ｐゴシック" charset="-128"/>
                <a:cs typeface="ＭＳ Ｐゴシック" charset="-128"/>
              </a:rPr>
              <a:t> PODS Data </a:t>
            </a:r>
            <a:r>
              <a:rPr lang="en-US" b="0" dirty="0">
                <a:ea typeface="ＭＳ Ｐゴシック" charset="-128"/>
                <a:cs typeface="ＭＳ Ｐゴシック" charset="-128"/>
              </a:rPr>
              <a:t>Service. The client will submit queries to the data service and present the results to you.</a:t>
            </a:r>
          </a:p>
          <a:p>
            <a:pPr marL="0" indent="0">
              <a:buFontTx/>
              <a:buNone/>
            </a:pPr>
            <a:endParaRPr lang="en-US" b="0" dirty="0">
              <a:ea typeface="ＭＳ Ｐゴシック" charset="-128"/>
              <a:cs typeface="ＭＳ Ｐゴシック" charset="-128"/>
            </a:endParaRPr>
          </a:p>
          <a:p>
            <a:pPr marL="0" indent="0">
              <a:buFontTx/>
              <a:buNone/>
            </a:pPr>
            <a:r>
              <a:rPr lang="en-US" b="0" dirty="0">
                <a:ea typeface="ＭＳ Ｐゴシック" charset="-128"/>
                <a:cs typeface="ＭＳ Ｐゴシック" charset="-128"/>
              </a:rPr>
              <a:t>For detailed information about the development of grid client applications, including invocation of</a:t>
            </a:r>
            <a:r>
              <a:rPr lang="en-US" b="0" dirty="0" smtClean="0">
                <a:ea typeface="ＭＳ Ｐゴシック" charset="-128"/>
                <a:cs typeface="ＭＳ Ｐゴシック" charset="-128"/>
              </a:rPr>
              <a:t> </a:t>
            </a:r>
            <a:r>
              <a:rPr lang="en-US" b="0" dirty="0" err="1" smtClean="0">
                <a:ea typeface="ＭＳ Ｐゴシック" charset="-128"/>
                <a:cs typeface="ＭＳ Ｐゴシック" charset="-128"/>
              </a:rPr>
              <a:t>PODSDataSvc</a:t>
            </a:r>
            <a:r>
              <a:rPr lang="en-US" b="0" dirty="0" smtClean="0">
                <a:ea typeface="ＭＳ Ｐゴシック" charset="-128"/>
                <a:cs typeface="ＭＳ Ｐゴシック" charset="-128"/>
              </a:rPr>
              <a:t> </a:t>
            </a:r>
            <a:r>
              <a:rPr lang="en-US" b="0" dirty="0">
                <a:ea typeface="ＭＳ Ｐゴシック" charset="-128"/>
                <a:cs typeface="ＭＳ Ｐゴシック" charset="-128"/>
              </a:rPr>
              <a:t>services, please read the </a:t>
            </a:r>
            <a:r>
              <a:rPr lang="en-US" b="0" dirty="0" err="1">
                <a:ea typeface="ＭＳ Ｐゴシック" charset="-128"/>
                <a:cs typeface="ＭＳ Ｐゴシック" charset="-128"/>
              </a:rPr>
              <a:t>caGrid</a:t>
            </a:r>
            <a:r>
              <a:rPr lang="en-US" b="0" dirty="0">
                <a:ea typeface="ＭＳ Ｐゴシック" charset="-128"/>
                <a:cs typeface="ＭＳ Ｐゴシック" charset="-128"/>
              </a:rPr>
              <a:t> Client Application Guide:</a:t>
            </a:r>
          </a:p>
          <a:p>
            <a:pPr marL="0" indent="0">
              <a:buFontTx/>
              <a:buNone/>
            </a:pPr>
            <a:r>
              <a:rPr lang="en-US" b="0" dirty="0">
                <a:ea typeface="ＭＳ Ｐゴシック" charset="-128"/>
                <a:cs typeface="ＭＳ Ｐゴシック" charset="-128"/>
                <a:hlinkClick r:id="rId2"/>
              </a:rPr>
              <a:t>http://cagrid.org/display/knowledgebase/Client+Application+Guide</a:t>
            </a:r>
            <a:endParaRPr lang="en-US" b="0" dirty="0">
              <a:ea typeface="ＭＳ Ｐゴシック" charset="-128"/>
              <a:cs typeface="ＭＳ Ｐゴシック" charset="-128"/>
            </a:endParaRPr>
          </a:p>
          <a:p>
            <a:pPr marL="0" indent="0"/>
            <a:endParaRPr lang="en-US" dirty="0">
              <a:ea typeface="ＭＳ Ｐゴシック" charset="-128"/>
              <a:cs typeface="ＭＳ Ｐゴシック" charset="-128"/>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dirty="0">
                <a:ea typeface="ＭＳ Ｐゴシック" charset="-128"/>
                <a:cs typeface="ＭＳ Ｐゴシック" charset="-128"/>
              </a:rPr>
              <a:t>Run the Tests </a:t>
            </a:r>
            <a:r>
              <a:rPr lang="en-US" dirty="0" smtClean="0">
                <a:ea typeface="ＭＳ Ｐゴシック" charset="-128"/>
                <a:cs typeface="ＭＳ Ｐゴシック" charset="-128"/>
              </a:rPr>
              <a:t>(2)</a:t>
            </a:r>
            <a:endParaRPr lang="en-US" dirty="0">
              <a:ea typeface="ＭＳ Ｐゴシック" charset="-128"/>
              <a:cs typeface="ＭＳ Ｐゴシック" charset="-128"/>
            </a:endParaRPr>
          </a:p>
        </p:txBody>
      </p:sp>
      <p:sp>
        <p:nvSpPr>
          <p:cNvPr id="69635" name="Content Placeholder 2"/>
          <p:cNvSpPr>
            <a:spLocks noGrp="1"/>
          </p:cNvSpPr>
          <p:nvPr>
            <p:ph idx="1"/>
          </p:nvPr>
        </p:nvSpPr>
        <p:spPr/>
        <p:txBody>
          <a:bodyPr/>
          <a:lstStyle/>
          <a:p>
            <a:pPr>
              <a:buFontTx/>
              <a:buNone/>
            </a:pPr>
            <a:r>
              <a:rPr lang="en-US" dirty="0">
                <a:ea typeface="ＭＳ Ｐゴシック" charset="-128"/>
                <a:cs typeface="ＭＳ Ｐゴシック" charset="-128"/>
              </a:rPr>
              <a:t>Start the </a:t>
            </a:r>
            <a:r>
              <a:rPr lang="en-US" dirty="0" err="1">
                <a:ea typeface="ＭＳ Ｐゴシック" charset="-128"/>
                <a:cs typeface="ＭＳ Ｐゴシック" charset="-128"/>
              </a:rPr>
              <a:t>caGridClient</a:t>
            </a:r>
            <a:endParaRPr lang="en-US" dirty="0">
              <a:ea typeface="ＭＳ Ｐゴシック" charset="-128"/>
              <a:cs typeface="ＭＳ Ｐゴシック" charset="-128"/>
            </a:endParaRPr>
          </a:p>
          <a:p>
            <a:pPr>
              <a:buFontTx/>
              <a:buNone/>
            </a:pPr>
            <a:endParaRPr lang="en-US" dirty="0" smtClean="0">
              <a:ea typeface="ＭＳ Ｐゴシック" charset="-128"/>
              <a:cs typeface="ＭＳ Ｐゴシック" charset="-128"/>
            </a:endParaRPr>
          </a:p>
          <a:p>
            <a:pPr eaLnBrk="1" hangingPunct="1">
              <a:buFontTx/>
              <a:buAutoNum type="arabicPeriod"/>
            </a:pPr>
            <a:r>
              <a:rPr lang="en-US" b="0" dirty="0" smtClean="0">
                <a:ea typeface="ＭＳ Ｐゴシック" charset="-128"/>
                <a:cs typeface="ＭＳ Ｐゴシック" charset="-128"/>
              </a:rPr>
              <a:t>Open </a:t>
            </a:r>
            <a:r>
              <a:rPr lang="en-US" b="0" dirty="0">
                <a:ea typeface="ＭＳ Ｐゴシック" charset="-128"/>
                <a:cs typeface="ＭＳ Ｐゴシック" charset="-128"/>
              </a:rPr>
              <a:t>a Windows Command Prompt.</a:t>
            </a:r>
          </a:p>
          <a:p>
            <a:pPr marL="342900" lvl="1" indent="-342900" eaLnBrk="1" hangingPunct="1">
              <a:buFontTx/>
              <a:buNone/>
            </a:pPr>
            <a:r>
              <a:rPr lang="en-US" dirty="0"/>
              <a:t>     Click “</a:t>
            </a:r>
            <a:r>
              <a:rPr lang="en-US" b="1" dirty="0"/>
              <a:t>Start</a:t>
            </a:r>
            <a:r>
              <a:rPr lang="en-US" dirty="0"/>
              <a:t>”-&gt;”</a:t>
            </a:r>
            <a:r>
              <a:rPr lang="en-US" b="1" dirty="0"/>
              <a:t>Run</a:t>
            </a:r>
            <a:r>
              <a:rPr lang="en-US" dirty="0"/>
              <a:t>” and type “</a:t>
            </a:r>
            <a:r>
              <a:rPr lang="en-US" b="1" dirty="0" err="1"/>
              <a:t>cmd</a:t>
            </a:r>
            <a:r>
              <a:rPr lang="en-US" dirty="0"/>
              <a:t>”, then press the </a:t>
            </a:r>
            <a:r>
              <a:rPr lang="en-US" b="1" dirty="0"/>
              <a:t>Enter</a:t>
            </a:r>
            <a:r>
              <a:rPr lang="en-US" dirty="0"/>
              <a:t> key</a:t>
            </a:r>
            <a:endParaRPr lang="en-US" dirty="0" smtClean="0"/>
          </a:p>
          <a:p>
            <a:pPr eaLnBrk="1" hangingPunct="1">
              <a:buFontTx/>
              <a:buAutoNum type="arabicPeriod"/>
            </a:pPr>
            <a:r>
              <a:rPr lang="en-US" b="0" dirty="0" smtClean="0">
                <a:ea typeface="ＭＳ Ｐゴシック" charset="-128"/>
                <a:cs typeface="ＭＳ Ｐゴシック" charset="-128"/>
              </a:rPr>
              <a:t>Change </a:t>
            </a:r>
            <a:r>
              <a:rPr lang="en-US" b="0" dirty="0">
                <a:ea typeface="ＭＳ Ｐゴシック" charset="-128"/>
                <a:cs typeface="ＭＳ Ｐゴシック" charset="-128"/>
              </a:rPr>
              <a:t>directory to our </a:t>
            </a:r>
            <a:r>
              <a:rPr lang="en-US" b="0" dirty="0" err="1">
                <a:ea typeface="ＭＳ Ｐゴシック" charset="-128"/>
                <a:cs typeface="ＭＳ Ｐゴシック" charset="-128"/>
              </a:rPr>
              <a:t>caGrid</a:t>
            </a:r>
            <a:r>
              <a:rPr lang="en-US" b="0" dirty="0">
                <a:ea typeface="ＭＳ Ｐゴシック" charset="-128"/>
                <a:cs typeface="ＭＳ Ｐゴシック" charset="-128"/>
              </a:rPr>
              <a:t> Data Service.</a:t>
            </a:r>
          </a:p>
          <a:p>
            <a:pPr eaLnBrk="1" hangingPunct="1">
              <a:buFontTx/>
              <a:buNone/>
            </a:pPr>
            <a:r>
              <a:rPr lang="en-US" b="0" dirty="0">
                <a:ea typeface="ＭＳ Ｐゴシック" charset="-128"/>
                <a:cs typeface="ＭＳ Ｐゴシック" charset="-128"/>
              </a:rPr>
              <a:t>    </a:t>
            </a:r>
            <a:r>
              <a:rPr lang="en-US" b="0" dirty="0" smtClean="0">
                <a:ea typeface="ＭＳ Ｐゴシック" charset="-128"/>
                <a:cs typeface="ＭＳ Ｐゴシック" charset="-128"/>
              </a:rPr>
              <a:t> %&gt; </a:t>
            </a:r>
            <a:r>
              <a:rPr lang="en-US" dirty="0" err="1">
                <a:ea typeface="ＭＳ Ｐゴシック" charset="-128"/>
                <a:cs typeface="ＭＳ Ｐゴシック" charset="-128"/>
              </a:rPr>
              <a:t>cd</a:t>
            </a:r>
            <a:r>
              <a:rPr lang="en-US" dirty="0">
                <a:ea typeface="ＭＳ Ｐゴシック" charset="-128"/>
                <a:cs typeface="ＭＳ Ｐゴシック" charset="-128"/>
              </a:rPr>
              <a:t> C:</a:t>
            </a:r>
            <a:r>
              <a:rPr lang="en-US" dirty="0" smtClean="0">
                <a:ea typeface="ＭＳ Ｐゴシック" charset="-128"/>
                <a:cs typeface="ＭＳ Ｐゴシック" charset="-128"/>
              </a:rPr>
              <a:t>\</a:t>
            </a:r>
            <a:r>
              <a:rPr lang="en-US" dirty="0" err="1" smtClean="0">
                <a:ea typeface="ＭＳ Ｐゴシック" charset="-128"/>
                <a:cs typeface="ＭＳ Ｐゴシック" charset="-128"/>
              </a:rPr>
              <a:t>hackathon\caGridClient</a:t>
            </a:r>
            <a:endParaRPr lang="en-US" dirty="0" smtClean="0">
              <a:ea typeface="ＭＳ Ｐゴシック" charset="-128"/>
              <a:cs typeface="ＭＳ Ｐゴシック" charset="-128"/>
            </a:endParaRPr>
          </a:p>
          <a:p>
            <a:pPr eaLnBrk="1" hangingPunct="1">
              <a:buFontTx/>
              <a:buAutoNum type="arabicPeriod" startAt="3"/>
            </a:pPr>
            <a:r>
              <a:rPr lang="en-US" b="0" dirty="0" smtClean="0">
                <a:ea typeface="ＭＳ Ｐゴシック" charset="-128"/>
                <a:cs typeface="ＭＳ Ｐゴシック" charset="-128"/>
              </a:rPr>
              <a:t>Run </a:t>
            </a:r>
            <a:r>
              <a:rPr lang="en-US" b="0" dirty="0">
                <a:ea typeface="ＭＳ Ｐゴシック" charset="-128"/>
                <a:cs typeface="ＭＳ Ｐゴシック" charset="-128"/>
              </a:rPr>
              <a:t>the Client using the provided Ant task</a:t>
            </a:r>
            <a:br>
              <a:rPr lang="en-US" b="0" dirty="0">
                <a:ea typeface="ＭＳ Ｐゴシック" charset="-128"/>
                <a:cs typeface="ＭＳ Ｐゴシック" charset="-128"/>
              </a:rPr>
            </a:br>
            <a:r>
              <a:rPr lang="en-US" b="0" dirty="0">
                <a:ea typeface="ＭＳ Ｐゴシック" charset="-128"/>
                <a:cs typeface="ＭＳ Ｐゴシック" charset="-128"/>
              </a:rPr>
              <a:t>    </a:t>
            </a:r>
            <a:r>
              <a:rPr lang="en-US" b="0" dirty="0" smtClean="0">
                <a:ea typeface="ＭＳ Ｐゴシック" charset="-128"/>
                <a:cs typeface="ＭＳ Ｐゴシック" charset="-128"/>
              </a:rPr>
              <a:t> %&gt; </a:t>
            </a:r>
            <a:r>
              <a:rPr lang="en-US" dirty="0" smtClean="0">
                <a:ea typeface="ＭＳ Ｐゴシック" charset="-128"/>
                <a:cs typeface="ＭＳ Ｐゴシック" charset="-128"/>
              </a:rPr>
              <a:t>ant run</a:t>
            </a:r>
          </a:p>
          <a:p>
            <a:pPr eaLnBrk="1" hangingPunct="1">
              <a:buFontTx/>
              <a:buAutoNum type="arabicPeriod" startAt="3"/>
            </a:pPr>
            <a:r>
              <a:rPr lang="en-US" b="0" dirty="0" smtClean="0">
                <a:ea typeface="ＭＳ Ｐゴシック" charset="-128"/>
                <a:cs typeface="ＭＳ Ｐゴシック" charset="-128"/>
              </a:rPr>
              <a:t>The </a:t>
            </a:r>
            <a:r>
              <a:rPr lang="en-US" b="0" dirty="0">
                <a:ea typeface="ＭＳ Ｐゴシック" charset="-128"/>
                <a:cs typeface="ＭＳ Ｐゴシック" charset="-128"/>
              </a:rPr>
              <a:t>client will build and present you with the following options:</a:t>
            </a:r>
            <a:endParaRPr lang="en-US" dirty="0">
              <a:ea typeface="ＭＳ Ｐゴシック" charset="-128"/>
              <a:cs typeface="ＭＳ Ｐゴシック" charset="-128"/>
            </a:endParaRPr>
          </a:p>
          <a:p>
            <a:pPr>
              <a:buFontTx/>
              <a:buNone/>
            </a:pPr>
            <a:endParaRPr lang="en-US" dirty="0">
              <a:ea typeface="ＭＳ Ｐゴシック" charset="-128"/>
              <a:cs typeface="ＭＳ Ｐゴシック" charset="-128"/>
            </a:endParaRPr>
          </a:p>
        </p:txBody>
      </p:sp>
      <p:pic>
        <p:nvPicPr>
          <p:cNvPr id="5" name="Picture 4" descr="options.png"/>
          <p:cNvPicPr>
            <a:picLocks noChangeAspect="1"/>
          </p:cNvPicPr>
          <p:nvPr/>
        </p:nvPicPr>
        <p:blipFill>
          <a:blip r:embed="rId2"/>
          <a:stretch>
            <a:fillRect/>
          </a:stretch>
        </p:blipFill>
        <p:spPr>
          <a:xfrm>
            <a:off x="1752600" y="4572000"/>
            <a:ext cx="5629684" cy="16700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dirty="0">
                <a:ea typeface="ＭＳ Ｐゴシック" charset="-128"/>
                <a:cs typeface="ＭＳ Ｐゴシック" charset="-128"/>
              </a:rPr>
              <a:t>Run the Tests </a:t>
            </a:r>
            <a:r>
              <a:rPr lang="en-US" dirty="0" smtClean="0">
                <a:ea typeface="ＭＳ Ｐゴシック" charset="-128"/>
                <a:cs typeface="ＭＳ Ｐゴシック" charset="-128"/>
              </a:rPr>
              <a:t>(3)</a:t>
            </a:r>
            <a:endParaRPr lang="en-US" dirty="0">
              <a:ea typeface="ＭＳ Ｐゴシック" charset="-128"/>
              <a:cs typeface="ＭＳ Ｐゴシック" charset="-128"/>
            </a:endParaRPr>
          </a:p>
        </p:txBody>
      </p:sp>
      <p:sp>
        <p:nvSpPr>
          <p:cNvPr id="70659" name="Content Placeholder 2"/>
          <p:cNvSpPr>
            <a:spLocks noGrp="1"/>
          </p:cNvSpPr>
          <p:nvPr>
            <p:ph idx="1"/>
          </p:nvPr>
        </p:nvSpPr>
        <p:spPr>
          <a:xfrm>
            <a:off x="304800" y="1447800"/>
            <a:ext cx="8458200" cy="4953000"/>
          </a:xfrm>
        </p:spPr>
        <p:txBody>
          <a:bodyPr/>
          <a:lstStyle/>
          <a:p>
            <a:pPr>
              <a:buFontTx/>
              <a:buNone/>
            </a:pPr>
            <a:r>
              <a:rPr lang="en-US">
                <a:ea typeface="ＭＳ Ｐゴシック" charset="-128"/>
                <a:cs typeface="ＭＳ Ｐゴシック" charset="-128"/>
              </a:rPr>
              <a:t>Sync with Trust Fabric</a:t>
            </a:r>
          </a:p>
          <a:p>
            <a:pPr>
              <a:buFontTx/>
              <a:buNone/>
            </a:pPr>
            <a:r>
              <a:rPr lang="en-US" b="0">
                <a:ea typeface="ＭＳ Ｐゴシック" charset="-128"/>
                <a:cs typeface="ＭＳ Ｐゴシック" charset="-128"/>
              </a:rPr>
              <a:t>The caGridClient provides the ability to synchronize with the grid Trust Fabric using the API provided by the </a:t>
            </a:r>
            <a:r>
              <a:rPr lang="en-US">
                <a:ea typeface="ＭＳ Ｐゴシック" charset="-128"/>
                <a:cs typeface="ＭＳ Ｐゴシック" charset="-128"/>
              </a:rPr>
              <a:t>SyncGTS </a:t>
            </a:r>
            <a:r>
              <a:rPr lang="en-US" b="0">
                <a:ea typeface="ＭＳ Ｐゴシック" charset="-128"/>
                <a:cs typeface="ＭＳ Ｐゴシック" charset="-128"/>
              </a:rPr>
              <a:t>client that is distributed with caGrid.</a:t>
            </a:r>
          </a:p>
          <a:p>
            <a:pPr>
              <a:buFontTx/>
              <a:buNone/>
            </a:pPr>
            <a:endParaRPr lang="en-US" b="0">
              <a:ea typeface="ＭＳ Ｐゴシック" charset="-128"/>
              <a:cs typeface="ＭＳ Ｐゴシック" charset="-128"/>
            </a:endParaRPr>
          </a:p>
          <a:p>
            <a:pPr>
              <a:buFontTx/>
              <a:buAutoNum type="arabicPeriod"/>
            </a:pPr>
            <a:r>
              <a:rPr lang="en-US" b="0">
                <a:ea typeface="ＭＳ Ｐゴシック" charset="-128"/>
                <a:cs typeface="ＭＳ Ｐゴシック" charset="-128"/>
              </a:rPr>
              <a:t>Type “</a:t>
            </a:r>
            <a:r>
              <a:rPr lang="en-US">
                <a:ea typeface="ＭＳ Ｐゴシック" charset="-128"/>
                <a:cs typeface="ＭＳ Ｐゴシック" charset="-128"/>
              </a:rPr>
              <a:t>1</a:t>
            </a:r>
            <a:r>
              <a:rPr lang="en-US" b="0">
                <a:ea typeface="ＭＳ Ｐゴシック" charset="-128"/>
                <a:cs typeface="ＭＳ Ｐゴシック" charset="-128"/>
              </a:rPr>
              <a:t>” to synchronize  with the grid trust fabric.</a:t>
            </a:r>
          </a:p>
          <a:p>
            <a:pPr>
              <a:buFontTx/>
              <a:buAutoNum type="arabicPeriod"/>
            </a:pPr>
            <a:r>
              <a:rPr lang="en-US" b="0">
                <a:ea typeface="ＭＳ Ｐゴシック" charset="-128"/>
                <a:cs typeface="ＭＳ Ｐゴシック" charset="-128"/>
              </a:rPr>
              <a:t>The client will connect to the Training Grid Slave GTS service to obtain the grid CA certificates.</a:t>
            </a:r>
          </a:p>
          <a:p>
            <a:pPr>
              <a:buFontTx/>
              <a:buNone/>
            </a:pPr>
            <a:endParaRPr lang="en-US" b="0">
              <a:ea typeface="ＭＳ Ｐゴシック" charset="-128"/>
              <a:cs typeface="ＭＳ Ｐゴシック" charset="-128"/>
            </a:endParaRPr>
          </a:p>
          <a:p>
            <a:pPr>
              <a:buFontTx/>
              <a:buAutoNum type="arabicPeriod"/>
            </a:pPr>
            <a:endParaRPr lang="en-US" b="0">
              <a:ea typeface="ＭＳ Ｐゴシック" charset="-128"/>
              <a:cs typeface="ＭＳ Ｐゴシック" charset="-128"/>
            </a:endParaRPr>
          </a:p>
        </p:txBody>
      </p:sp>
      <p:pic>
        <p:nvPicPr>
          <p:cNvPr id="5" name="Picture 4" descr="sync.png"/>
          <p:cNvPicPr>
            <a:picLocks noChangeAspect="1"/>
          </p:cNvPicPr>
          <p:nvPr/>
        </p:nvPicPr>
        <p:blipFill>
          <a:blip r:embed="rId2"/>
          <a:stretch>
            <a:fillRect/>
          </a:stretch>
        </p:blipFill>
        <p:spPr>
          <a:xfrm>
            <a:off x="1447800" y="4267200"/>
            <a:ext cx="6244334" cy="1462088"/>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dirty="0">
                <a:ea typeface="ＭＳ Ｐゴシック" charset="-128"/>
                <a:cs typeface="ＭＳ Ｐゴシック" charset="-128"/>
              </a:rPr>
              <a:t>Run the Tests </a:t>
            </a:r>
            <a:r>
              <a:rPr lang="en-US" dirty="0" smtClean="0">
                <a:ea typeface="ＭＳ Ｐゴシック" charset="-128"/>
                <a:cs typeface="ＭＳ Ｐゴシック" charset="-128"/>
              </a:rPr>
              <a:t>(4)</a:t>
            </a:r>
            <a:endParaRPr lang="en-US" dirty="0">
              <a:ea typeface="ＭＳ Ｐゴシック" charset="-128"/>
              <a:cs typeface="ＭＳ Ｐゴシック" charset="-128"/>
            </a:endParaRPr>
          </a:p>
        </p:txBody>
      </p:sp>
      <p:sp>
        <p:nvSpPr>
          <p:cNvPr id="71683" name="Content Placeholder 2"/>
          <p:cNvSpPr>
            <a:spLocks noGrp="1"/>
          </p:cNvSpPr>
          <p:nvPr>
            <p:ph idx="1"/>
          </p:nvPr>
        </p:nvSpPr>
        <p:spPr/>
        <p:txBody>
          <a:bodyPr/>
          <a:lstStyle/>
          <a:p>
            <a:pPr>
              <a:buFontTx/>
              <a:buNone/>
            </a:pPr>
            <a:r>
              <a:rPr lang="en-US" dirty="0">
                <a:ea typeface="ＭＳ Ｐゴシック" charset="-128"/>
                <a:cs typeface="ＭＳ Ｐゴシック" charset="-128"/>
              </a:rPr>
              <a:t>Login to the Grid</a:t>
            </a:r>
          </a:p>
          <a:p>
            <a:pPr>
              <a:buFontTx/>
              <a:buNone/>
            </a:pPr>
            <a:r>
              <a:rPr lang="en-US" b="0" dirty="0">
                <a:ea typeface="ＭＳ Ｐゴシック" charset="-128"/>
                <a:cs typeface="ＭＳ Ｐゴシック" charset="-128"/>
              </a:rPr>
              <a:t>The </a:t>
            </a:r>
            <a:r>
              <a:rPr lang="en-US" b="0" dirty="0" err="1">
                <a:ea typeface="ＭＳ Ｐゴシック" charset="-128"/>
                <a:cs typeface="ＭＳ Ｐゴシック" charset="-128"/>
              </a:rPr>
              <a:t>caGridClient</a:t>
            </a:r>
            <a:r>
              <a:rPr lang="en-US" b="0" dirty="0">
                <a:ea typeface="ＭＳ Ｐゴシック" charset="-128"/>
                <a:cs typeface="ＭＳ Ｐゴシック" charset="-128"/>
              </a:rPr>
              <a:t> uses a local copy of your user credential when accessing secure grid services. You will need to login using the client in order for your credential to be saved to the expected location on your computer.</a:t>
            </a:r>
          </a:p>
          <a:p>
            <a:pPr>
              <a:buFontTx/>
              <a:buNone/>
            </a:pPr>
            <a:endParaRPr lang="en-US" b="0" dirty="0">
              <a:ea typeface="ＭＳ Ｐゴシック" charset="-128"/>
              <a:cs typeface="ＭＳ Ｐゴシック" charset="-128"/>
            </a:endParaRPr>
          </a:p>
          <a:p>
            <a:pPr>
              <a:buFontTx/>
              <a:buAutoNum type="arabicPeriod"/>
            </a:pPr>
            <a:r>
              <a:rPr lang="en-US" b="0" dirty="0">
                <a:ea typeface="ＭＳ Ｐゴシック" charset="-128"/>
                <a:cs typeface="ＭＳ Ｐゴシック" charset="-128"/>
              </a:rPr>
              <a:t>At the main client prompt, Type </a:t>
            </a:r>
            <a:r>
              <a:rPr lang="en-US" b="0" dirty="0" smtClean="0">
                <a:ea typeface="ＭＳ Ｐゴシック" charset="-128"/>
                <a:cs typeface="ＭＳ Ｐゴシック" charset="-128"/>
              </a:rPr>
              <a:t>“</a:t>
            </a:r>
            <a:r>
              <a:rPr lang="en-US" dirty="0" smtClean="0">
                <a:ea typeface="ＭＳ Ｐゴシック" charset="-128"/>
                <a:cs typeface="ＭＳ Ｐゴシック" charset="-128"/>
              </a:rPr>
              <a:t>3</a:t>
            </a:r>
            <a:r>
              <a:rPr lang="en-US" b="0" dirty="0" smtClean="0">
                <a:ea typeface="ＭＳ Ｐゴシック" charset="-128"/>
                <a:cs typeface="ＭＳ Ｐゴシック" charset="-128"/>
              </a:rPr>
              <a:t>” </a:t>
            </a:r>
            <a:r>
              <a:rPr lang="en-US" b="0" dirty="0">
                <a:ea typeface="ＭＳ Ｐゴシック" charset="-128"/>
                <a:cs typeface="ＭＳ Ｐゴシック" charset="-128"/>
              </a:rPr>
              <a:t>to login to the grid.</a:t>
            </a:r>
          </a:p>
          <a:p>
            <a:pPr>
              <a:buFontTx/>
              <a:buAutoNum type="arabicPeriod"/>
            </a:pPr>
            <a:r>
              <a:rPr lang="en-US" b="0" dirty="0">
                <a:ea typeface="ＭＳ Ｐゴシック" charset="-128"/>
                <a:cs typeface="ＭＳ Ｐゴシック" charset="-128"/>
              </a:rPr>
              <a:t>Type your grid username, then hit the </a:t>
            </a:r>
            <a:r>
              <a:rPr lang="en-US" dirty="0">
                <a:ea typeface="ＭＳ Ｐゴシック" charset="-128"/>
                <a:cs typeface="ＭＳ Ｐゴシック" charset="-128"/>
              </a:rPr>
              <a:t>Enter </a:t>
            </a:r>
            <a:r>
              <a:rPr lang="en-US" b="0" dirty="0">
                <a:ea typeface="ＭＳ Ｐゴシック" charset="-128"/>
                <a:cs typeface="ＭＳ Ｐゴシック" charset="-128"/>
              </a:rPr>
              <a:t>key.</a:t>
            </a:r>
          </a:p>
          <a:p>
            <a:pPr>
              <a:buFontTx/>
              <a:buAutoNum type="arabicPeriod"/>
            </a:pPr>
            <a:r>
              <a:rPr lang="en-US" b="0" dirty="0">
                <a:ea typeface="ＭＳ Ｐゴシック" charset="-128"/>
                <a:cs typeface="ＭＳ Ｐゴシック" charset="-128"/>
              </a:rPr>
              <a:t>Type your password, then hit the </a:t>
            </a:r>
            <a:r>
              <a:rPr lang="en-US" dirty="0">
                <a:ea typeface="ＭＳ Ｐゴシック" charset="-128"/>
                <a:cs typeface="ＭＳ Ｐゴシック" charset="-128"/>
              </a:rPr>
              <a:t>Enter </a:t>
            </a:r>
            <a:r>
              <a:rPr lang="en-US" b="0" dirty="0">
                <a:ea typeface="ＭＳ Ｐゴシック" charset="-128"/>
                <a:cs typeface="ＭＳ Ｐゴシック" charset="-128"/>
              </a:rPr>
              <a:t>key.</a:t>
            </a:r>
          </a:p>
        </p:txBody>
      </p:sp>
      <p:pic>
        <p:nvPicPr>
          <p:cNvPr id="5" name="Picture 4" descr="login.png"/>
          <p:cNvPicPr>
            <a:picLocks noChangeAspect="1"/>
          </p:cNvPicPr>
          <p:nvPr/>
        </p:nvPicPr>
        <p:blipFill>
          <a:blip r:embed="rId2"/>
          <a:stretch>
            <a:fillRect/>
          </a:stretch>
        </p:blipFill>
        <p:spPr>
          <a:xfrm>
            <a:off x="1371600" y="4495800"/>
            <a:ext cx="6340514" cy="1906588"/>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dirty="0">
                <a:ea typeface="ＭＳ Ｐゴシック" charset="-128"/>
                <a:cs typeface="ＭＳ Ｐゴシック" charset="-128"/>
              </a:rPr>
              <a:t>Run the Tests </a:t>
            </a:r>
            <a:r>
              <a:rPr lang="en-US" dirty="0" smtClean="0">
                <a:ea typeface="ＭＳ Ｐゴシック" charset="-128"/>
                <a:cs typeface="ＭＳ Ｐゴシック" charset="-128"/>
              </a:rPr>
              <a:t>(5)</a:t>
            </a:r>
            <a:endParaRPr lang="en-US" dirty="0">
              <a:ea typeface="ＭＳ Ｐゴシック" charset="-128"/>
              <a:cs typeface="ＭＳ Ｐゴシック" charset="-128"/>
            </a:endParaRPr>
          </a:p>
        </p:txBody>
      </p:sp>
      <p:sp>
        <p:nvSpPr>
          <p:cNvPr id="72707" name="Content Placeholder 2"/>
          <p:cNvSpPr>
            <a:spLocks noGrp="1"/>
          </p:cNvSpPr>
          <p:nvPr>
            <p:ph idx="1"/>
          </p:nvPr>
        </p:nvSpPr>
        <p:spPr/>
        <p:txBody>
          <a:bodyPr/>
          <a:lstStyle/>
          <a:p>
            <a:pPr>
              <a:buFontTx/>
              <a:buNone/>
            </a:pPr>
            <a:r>
              <a:rPr lang="en-US">
                <a:ea typeface="ＭＳ Ｐゴシック" charset="-128"/>
                <a:cs typeface="ＭＳ Ｐゴシック" charset="-128"/>
              </a:rPr>
              <a:t>Credential Lifetime</a:t>
            </a:r>
          </a:p>
          <a:p>
            <a:pPr>
              <a:buFontTx/>
              <a:buNone/>
            </a:pPr>
            <a:r>
              <a:rPr lang="en-US" b="0">
                <a:ea typeface="ＭＳ Ｐゴシック" charset="-128"/>
                <a:cs typeface="ＭＳ Ｐゴシック" charset="-128"/>
              </a:rPr>
              <a:t>The credential that you obtain from Dorian has a lifetime associated with it. You will be prompted to specify the duration during which the credential is valid.</a:t>
            </a:r>
          </a:p>
          <a:p>
            <a:pPr>
              <a:buFontTx/>
              <a:buNone/>
            </a:pPr>
            <a:endParaRPr lang="en-US" b="0">
              <a:ea typeface="ＭＳ Ｐゴシック" charset="-128"/>
              <a:cs typeface="ＭＳ Ｐゴシック" charset="-128"/>
            </a:endParaRPr>
          </a:p>
          <a:p>
            <a:pPr>
              <a:buFontTx/>
              <a:buAutoNum type="arabicPeriod" startAt="4"/>
            </a:pPr>
            <a:r>
              <a:rPr lang="en-US" b="0">
                <a:ea typeface="ＭＳ Ｐゴシック" charset="-128"/>
                <a:cs typeface="ＭＳ Ｐゴシック" charset="-128"/>
              </a:rPr>
              <a:t>When prompted for the credential lifetime, type “</a:t>
            </a:r>
            <a:r>
              <a:rPr lang="en-US">
                <a:ea typeface="ＭＳ Ｐゴシック" charset="-128"/>
                <a:cs typeface="ＭＳ Ｐゴシック" charset="-128"/>
              </a:rPr>
              <a:t>12</a:t>
            </a:r>
            <a:r>
              <a:rPr lang="en-US" b="0">
                <a:ea typeface="ＭＳ Ｐゴシック" charset="-128"/>
                <a:cs typeface="ＭＳ Ｐゴシック" charset="-128"/>
              </a:rPr>
              <a:t>”.</a:t>
            </a:r>
          </a:p>
          <a:p>
            <a:pPr>
              <a:buFontTx/>
              <a:buAutoNum type="arabicPeriod" startAt="4"/>
            </a:pPr>
            <a:r>
              <a:rPr lang="en-US" b="0">
                <a:ea typeface="ＭＳ Ｐゴシック" charset="-128"/>
                <a:cs typeface="ＭＳ Ｐゴシック" charset="-128"/>
              </a:rPr>
              <a:t>Your login request will be submitted.</a:t>
            </a:r>
          </a:p>
          <a:p>
            <a:pPr>
              <a:buFontTx/>
              <a:buNone/>
            </a:pPr>
            <a:endParaRPr lang="en-US" b="0">
              <a:ea typeface="ＭＳ Ｐゴシック" charset="-128"/>
              <a:cs typeface="ＭＳ Ｐゴシック" charset="-128"/>
            </a:endParaRPr>
          </a:p>
          <a:p>
            <a:pPr>
              <a:buFontTx/>
              <a:buAutoNum type="arabicPeriod" startAt="4"/>
            </a:pPr>
            <a:endParaRPr lang="en-US" b="0">
              <a:ea typeface="ＭＳ Ｐゴシック" charset="-128"/>
              <a:cs typeface="ＭＳ Ｐゴシック" charset="-128"/>
            </a:endParaRPr>
          </a:p>
        </p:txBody>
      </p:sp>
      <p:pic>
        <p:nvPicPr>
          <p:cNvPr id="72708" name="Picture 3" descr="GridClient-ProxyDuration.png"/>
          <p:cNvPicPr>
            <a:picLocks noChangeAspect="1"/>
          </p:cNvPicPr>
          <p:nvPr/>
        </p:nvPicPr>
        <p:blipFill>
          <a:blip r:embed="rId2"/>
          <a:srcRect/>
          <a:stretch>
            <a:fillRect/>
          </a:stretch>
        </p:blipFill>
        <p:spPr bwMode="auto">
          <a:xfrm>
            <a:off x="609600" y="3467100"/>
            <a:ext cx="7924800" cy="95250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Title 4"/>
          <p:cNvSpPr>
            <a:spLocks noGrp="1"/>
          </p:cNvSpPr>
          <p:nvPr>
            <p:ph type="title"/>
          </p:nvPr>
        </p:nvSpPr>
        <p:spPr/>
        <p:txBody>
          <a:bodyPr/>
          <a:lstStyle/>
          <a:p>
            <a:r>
              <a:rPr lang="en-US" dirty="0">
                <a:ea typeface="ＭＳ Ｐゴシック" charset="-128"/>
                <a:cs typeface="ＭＳ Ｐゴシック" charset="-128"/>
              </a:rPr>
              <a:t>Run the Tests </a:t>
            </a:r>
            <a:r>
              <a:rPr lang="en-US" dirty="0" smtClean="0">
                <a:ea typeface="ＭＳ Ｐゴシック" charset="-128"/>
                <a:cs typeface="ＭＳ Ｐゴシック" charset="-128"/>
              </a:rPr>
              <a:t>(6)</a:t>
            </a:r>
            <a:endParaRPr lang="en-US" dirty="0">
              <a:ea typeface="ＭＳ Ｐゴシック" charset="-128"/>
              <a:cs typeface="ＭＳ Ｐゴシック" charset="-128"/>
            </a:endParaRPr>
          </a:p>
        </p:txBody>
      </p:sp>
      <p:sp>
        <p:nvSpPr>
          <p:cNvPr id="73731" name="Content Placeholder 5"/>
          <p:cNvSpPr>
            <a:spLocks noGrp="1"/>
          </p:cNvSpPr>
          <p:nvPr>
            <p:ph idx="1"/>
          </p:nvPr>
        </p:nvSpPr>
        <p:spPr/>
        <p:txBody>
          <a:bodyPr/>
          <a:lstStyle/>
          <a:p>
            <a:pPr>
              <a:buFontTx/>
              <a:buNone/>
            </a:pPr>
            <a:r>
              <a:rPr lang="en-US" dirty="0">
                <a:ea typeface="ＭＳ Ｐゴシック" charset="-128"/>
                <a:cs typeface="ＭＳ Ｐゴシック" charset="-128"/>
              </a:rPr>
              <a:t>Query the Data Service with Object from Domain Model</a:t>
            </a:r>
          </a:p>
          <a:p>
            <a:pPr>
              <a:buFontTx/>
              <a:buNone/>
            </a:pPr>
            <a:r>
              <a:rPr lang="en-US" b="0" dirty="0">
                <a:ea typeface="ＭＳ Ｐゴシック" charset="-128"/>
                <a:cs typeface="ＭＳ Ｐゴシック" charset="-128"/>
              </a:rPr>
              <a:t>This test will obtain the service domain model and allow you to select from the available data types presented by the data service.</a:t>
            </a:r>
          </a:p>
          <a:p>
            <a:pPr>
              <a:buFontTx/>
              <a:buNone/>
            </a:pPr>
            <a:endParaRPr lang="en-US" dirty="0">
              <a:ea typeface="ＭＳ Ｐゴシック" charset="-128"/>
              <a:cs typeface="ＭＳ Ｐゴシック" charset="-128"/>
            </a:endParaRPr>
          </a:p>
          <a:p>
            <a:pPr>
              <a:buFontTx/>
              <a:buAutoNum type="arabicPeriod"/>
            </a:pPr>
            <a:r>
              <a:rPr lang="en-US" b="0" dirty="0">
                <a:ea typeface="ＭＳ Ｐゴシック" charset="-128"/>
                <a:cs typeface="ＭＳ Ｐゴシック" charset="-128"/>
              </a:rPr>
              <a:t>Type </a:t>
            </a:r>
            <a:r>
              <a:rPr lang="en-US" b="0" dirty="0" smtClean="0">
                <a:ea typeface="ＭＳ Ｐゴシック" charset="-128"/>
                <a:cs typeface="ＭＳ Ｐゴシック" charset="-128"/>
              </a:rPr>
              <a:t>“</a:t>
            </a:r>
            <a:r>
              <a:rPr lang="en-US" dirty="0" smtClean="0">
                <a:ea typeface="ＭＳ Ｐゴシック" charset="-128"/>
                <a:cs typeface="ＭＳ Ｐゴシック" charset="-128"/>
              </a:rPr>
              <a:t>7</a:t>
            </a:r>
            <a:r>
              <a:rPr lang="en-US" b="0" dirty="0" smtClean="0">
                <a:ea typeface="ＭＳ Ｐゴシック" charset="-128"/>
                <a:cs typeface="ＭＳ Ｐゴシック" charset="-128"/>
              </a:rPr>
              <a:t>” </a:t>
            </a:r>
            <a:r>
              <a:rPr lang="en-US" b="0" dirty="0">
                <a:ea typeface="ＭＳ Ｐゴシック" charset="-128"/>
                <a:cs typeface="ＭＳ Ｐゴシック" charset="-128"/>
              </a:rPr>
              <a:t>to Query the</a:t>
            </a:r>
            <a:r>
              <a:rPr lang="en-US" b="0" dirty="0" smtClean="0">
                <a:ea typeface="ＭＳ Ｐゴシック" charset="-128"/>
                <a:cs typeface="ＭＳ Ｐゴシック" charset="-128"/>
              </a:rPr>
              <a:t> PODS </a:t>
            </a:r>
            <a:r>
              <a:rPr lang="en-US" b="0" dirty="0">
                <a:ea typeface="ＭＳ Ｐゴシック" charset="-128"/>
                <a:cs typeface="ＭＳ Ｐゴシック" charset="-128"/>
              </a:rPr>
              <a:t>Data Service.</a:t>
            </a:r>
          </a:p>
          <a:p>
            <a:pPr>
              <a:buFontTx/>
              <a:buAutoNum type="arabicPeriod"/>
            </a:pPr>
            <a:r>
              <a:rPr lang="en-US" b="0" dirty="0">
                <a:ea typeface="ＭＳ Ｐゴシック" charset="-128"/>
                <a:cs typeface="ＭＳ Ｐゴシック" charset="-128"/>
              </a:rPr>
              <a:t>You are presented with 2 options:</a:t>
            </a:r>
          </a:p>
          <a:p>
            <a:pPr>
              <a:buFontTx/>
              <a:buAutoNum type="arabicPeriod"/>
            </a:pPr>
            <a:endParaRPr lang="en-US" b="0" dirty="0">
              <a:ea typeface="ＭＳ Ｐゴシック" charset="-128"/>
              <a:cs typeface="ＭＳ Ｐゴシック" charset="-128"/>
            </a:endParaRPr>
          </a:p>
          <a:p>
            <a:pPr>
              <a:buFontTx/>
              <a:buAutoNum type="arabicPeriod"/>
            </a:pPr>
            <a:endParaRPr lang="en-US" b="0" dirty="0">
              <a:ea typeface="ＭＳ Ｐゴシック" charset="-128"/>
              <a:cs typeface="ＭＳ Ｐゴシック" charset="-128"/>
            </a:endParaRPr>
          </a:p>
          <a:p>
            <a:pPr>
              <a:buFontTx/>
              <a:buAutoNum type="arabicPeriod"/>
            </a:pPr>
            <a:endParaRPr lang="en-US" b="0" dirty="0">
              <a:ea typeface="ＭＳ Ｐゴシック" charset="-128"/>
              <a:cs typeface="ＭＳ Ｐゴシック" charset="-128"/>
            </a:endParaRPr>
          </a:p>
          <a:p>
            <a:pPr>
              <a:buFontTx/>
              <a:buAutoNum type="arabicPeriod"/>
            </a:pPr>
            <a:endParaRPr lang="en-US" b="0" dirty="0">
              <a:ea typeface="ＭＳ Ｐゴシック" charset="-128"/>
              <a:cs typeface="ＭＳ Ｐゴシック" charset="-128"/>
            </a:endParaRPr>
          </a:p>
          <a:p>
            <a:pPr>
              <a:buFontTx/>
              <a:buAutoNum type="arabicPeriod"/>
            </a:pPr>
            <a:r>
              <a:rPr lang="en-US" b="0" dirty="0">
                <a:ea typeface="ＭＳ Ｐゴシック" charset="-128"/>
                <a:cs typeface="ＭＳ Ｐゴシック" charset="-128"/>
              </a:rPr>
              <a:t>Type “</a:t>
            </a:r>
            <a:r>
              <a:rPr lang="en-US" dirty="0">
                <a:ea typeface="ＭＳ Ｐゴシック" charset="-128"/>
                <a:cs typeface="ＭＳ Ｐゴシック" charset="-128"/>
              </a:rPr>
              <a:t>1</a:t>
            </a:r>
            <a:r>
              <a:rPr lang="en-US" b="0" dirty="0">
                <a:ea typeface="ＭＳ Ｐゴシック" charset="-128"/>
                <a:cs typeface="ＭＳ Ｐゴシック" charset="-128"/>
              </a:rPr>
              <a:t>” to query using the objects in the domain model</a:t>
            </a:r>
          </a:p>
          <a:p>
            <a:pPr>
              <a:buFontTx/>
              <a:buAutoNum type="arabicPeriod"/>
            </a:pPr>
            <a:r>
              <a:rPr lang="en-US" b="0" dirty="0">
                <a:ea typeface="ＭＳ Ｐゴシック" charset="-128"/>
                <a:cs typeface="ＭＳ Ｐゴシック" charset="-128"/>
              </a:rPr>
              <a:t>You will see a list of available data types:</a:t>
            </a:r>
          </a:p>
        </p:txBody>
      </p:sp>
      <p:pic>
        <p:nvPicPr>
          <p:cNvPr id="6" name="Picture 5" descr="QueryModel.png"/>
          <p:cNvPicPr>
            <a:picLocks noChangeAspect="1"/>
          </p:cNvPicPr>
          <p:nvPr/>
        </p:nvPicPr>
        <p:blipFill>
          <a:blip r:embed="rId2"/>
          <a:stretch>
            <a:fillRect/>
          </a:stretch>
        </p:blipFill>
        <p:spPr>
          <a:xfrm>
            <a:off x="2286000" y="3352800"/>
            <a:ext cx="4593872" cy="1295400"/>
          </a:xfrm>
          <a:prstGeom prst="rect">
            <a:avLst/>
          </a:prstGeom>
        </p:spPr>
      </p:pic>
      <p:pic>
        <p:nvPicPr>
          <p:cNvPr id="7" name="Picture 6" descr="QueryPerson.png"/>
          <p:cNvPicPr>
            <a:picLocks noChangeAspect="1"/>
          </p:cNvPicPr>
          <p:nvPr/>
        </p:nvPicPr>
        <p:blipFill>
          <a:blip r:embed="rId3"/>
          <a:stretch>
            <a:fillRect/>
          </a:stretch>
        </p:blipFill>
        <p:spPr>
          <a:xfrm>
            <a:off x="1676400" y="5334000"/>
            <a:ext cx="5819775" cy="1028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lum bright="84000" contrast="-70000"/>
          </a:blip>
          <a:srcRect t="17776"/>
          <a:stretch>
            <a:fillRect/>
          </a:stretch>
        </p:blipFill>
        <p:spPr bwMode="auto">
          <a:xfrm>
            <a:off x="0" y="1219200"/>
            <a:ext cx="9144000" cy="5638800"/>
          </a:xfrm>
          <a:prstGeom prst="rect">
            <a:avLst/>
          </a:prstGeom>
          <a:noFill/>
          <a:ln w="9525">
            <a:noFill/>
            <a:miter lim="800000"/>
            <a:headEnd/>
            <a:tailEnd/>
          </a:ln>
        </p:spPr>
      </p:pic>
      <p:sp>
        <p:nvSpPr>
          <p:cNvPr id="22531" name="Content Placeholder 2"/>
          <p:cNvSpPr>
            <a:spLocks noGrp="1"/>
          </p:cNvSpPr>
          <p:nvPr>
            <p:ph idx="4294967295"/>
          </p:nvPr>
        </p:nvSpPr>
        <p:spPr/>
        <p:txBody>
          <a:bodyPr/>
          <a:lstStyle/>
          <a:p>
            <a:pPr eaLnBrk="1" hangingPunct="1">
              <a:spcAft>
                <a:spcPct val="100000"/>
              </a:spcAft>
            </a:pPr>
            <a:r>
              <a:rPr lang="en-US" sz="2400" dirty="0"/>
              <a:t>The “G” in caBIG</a:t>
            </a:r>
          </a:p>
          <a:p>
            <a:pPr lvl="1" eaLnBrk="1" hangingPunct="1">
              <a:spcAft>
                <a:spcPct val="100000"/>
              </a:spcAft>
            </a:pPr>
            <a:r>
              <a:rPr lang="en-US" sz="2400" b="1" dirty="0">
                <a:ea typeface="ＭＳ Ｐゴシック" pitchFamily="-65" charset="-128"/>
              </a:rPr>
              <a:t>Ca</a:t>
            </a:r>
            <a:r>
              <a:rPr lang="en-US" sz="2000" dirty="0">
                <a:ea typeface="ＭＳ Ｐゴシック" pitchFamily="-65" charset="-128"/>
              </a:rPr>
              <a:t>ncer </a:t>
            </a:r>
            <a:r>
              <a:rPr lang="en-US" sz="2000" b="1" dirty="0">
                <a:ea typeface="ＭＳ Ｐゴシック" pitchFamily="-65" charset="-128"/>
              </a:rPr>
              <a:t>B</a:t>
            </a:r>
            <a:r>
              <a:rPr lang="en-US" sz="2000" dirty="0">
                <a:ea typeface="ＭＳ Ｐゴシック" pitchFamily="-65" charset="-128"/>
              </a:rPr>
              <a:t>iomedical </a:t>
            </a:r>
            <a:r>
              <a:rPr lang="en-US" sz="2000" b="1" dirty="0">
                <a:ea typeface="ＭＳ Ｐゴシック" pitchFamily="-65" charset="-128"/>
              </a:rPr>
              <a:t>I</a:t>
            </a:r>
            <a:r>
              <a:rPr lang="en-US" sz="2000" dirty="0">
                <a:ea typeface="ＭＳ Ｐゴシック" pitchFamily="-65" charset="-128"/>
              </a:rPr>
              <a:t>nformatics </a:t>
            </a:r>
            <a:r>
              <a:rPr lang="en-US" sz="2400" b="1" dirty="0">
                <a:ea typeface="ＭＳ Ｐゴシック" pitchFamily="-65" charset="-128"/>
              </a:rPr>
              <a:t>Grid</a:t>
            </a:r>
            <a:endParaRPr lang="en-US" sz="2000" b="1" dirty="0">
              <a:ea typeface="ＭＳ Ｐゴシック" pitchFamily="-65" charset="-128"/>
            </a:endParaRPr>
          </a:p>
          <a:p>
            <a:pPr eaLnBrk="1" hangingPunct="1">
              <a:spcAft>
                <a:spcPct val="100000"/>
              </a:spcAft>
            </a:pPr>
            <a:r>
              <a:rPr lang="en-US" sz="2400" dirty="0"/>
              <a:t>Provides the software foundation which underlies the tools and applications of caBIG</a:t>
            </a:r>
          </a:p>
          <a:p>
            <a:pPr eaLnBrk="1" hangingPunct="1">
              <a:spcAft>
                <a:spcPct val="100000"/>
              </a:spcAft>
            </a:pPr>
            <a:r>
              <a:rPr lang="en-US" sz="2400" dirty="0"/>
              <a:t>Analogous to the “</a:t>
            </a:r>
            <a:r>
              <a:rPr lang="en-US" sz="2400" i="1" dirty="0"/>
              <a:t>power grid</a:t>
            </a:r>
            <a:r>
              <a:rPr lang="en-US" sz="2400" dirty="0" smtClean="0"/>
              <a:t>”</a:t>
            </a:r>
          </a:p>
          <a:p>
            <a:pPr lvl="1" eaLnBrk="1" hangingPunct="1">
              <a:spcAft>
                <a:spcPct val="100000"/>
              </a:spcAft>
            </a:pPr>
            <a:r>
              <a:rPr lang="en-US" sz="2000" dirty="0">
                <a:ea typeface="ＭＳ Ｐゴシック" pitchFamily="-65" charset="-128"/>
              </a:rPr>
              <a:t>A multitude of </a:t>
            </a:r>
            <a:r>
              <a:rPr lang="en-US" sz="2000" i="1" dirty="0">
                <a:ea typeface="ＭＳ Ｐゴシック" pitchFamily="-65" charset="-128"/>
              </a:rPr>
              <a:t>applications</a:t>
            </a:r>
            <a:r>
              <a:rPr lang="en-US" sz="2000" dirty="0">
                <a:ea typeface="ＭＳ Ｐゴシック" pitchFamily="-65" charset="-128"/>
              </a:rPr>
              <a:t> with differing requirements can seamlessly be </a:t>
            </a:r>
            <a:r>
              <a:rPr lang="en-US" sz="2000" i="1" dirty="0">
                <a:ea typeface="ＭＳ Ｐゴシック" pitchFamily="-65" charset="-128"/>
              </a:rPr>
              <a:t>plugged in </a:t>
            </a:r>
            <a:r>
              <a:rPr lang="en-US" sz="2000" dirty="0">
                <a:ea typeface="ＭＳ Ｐゴシック" pitchFamily="-65" charset="-128"/>
              </a:rPr>
              <a:t>to a common infrastructure</a:t>
            </a:r>
            <a:endParaRPr lang="en-US" sz="2000" i="1" dirty="0">
              <a:ea typeface="ＭＳ Ｐゴシック" pitchFamily="-65" charset="-128"/>
            </a:endParaRPr>
          </a:p>
          <a:p>
            <a:pPr eaLnBrk="1" hangingPunct="1">
              <a:spcAft>
                <a:spcPct val="100000"/>
              </a:spcAft>
            </a:pPr>
            <a:endParaRPr lang="en-US" sz="1800" dirty="0"/>
          </a:p>
          <a:p>
            <a:pPr lvl="1" eaLnBrk="1" hangingPunct="1">
              <a:spcAft>
                <a:spcPct val="100000"/>
              </a:spcAft>
            </a:pPr>
            <a:endParaRPr lang="en-US" sz="1600" dirty="0">
              <a:ea typeface="ＭＳ Ｐゴシック" pitchFamily="-65" charset="-128"/>
            </a:endParaRPr>
          </a:p>
        </p:txBody>
      </p:sp>
      <p:sp>
        <p:nvSpPr>
          <p:cNvPr id="22532" name="Title 1"/>
          <p:cNvSpPr>
            <a:spLocks noGrp="1"/>
          </p:cNvSpPr>
          <p:nvPr>
            <p:ph type="title" idx="4294967295"/>
          </p:nvPr>
        </p:nvSpPr>
        <p:spPr/>
        <p:txBody>
          <a:bodyPr/>
          <a:lstStyle/>
          <a:p>
            <a:pPr eaLnBrk="1" hangingPunct="1"/>
            <a:r>
              <a:rPr lang="en-US" b="0" dirty="0"/>
              <a:t>What is </a:t>
            </a:r>
            <a:r>
              <a:rPr lang="en-US" b="0" dirty="0" err="1"/>
              <a:t>caGrid</a:t>
            </a:r>
            <a:r>
              <a:rPr lang="en-US" b="0" dirty="0"/>
              <a:t> to </a:t>
            </a:r>
            <a:r>
              <a:rPr lang="en-US" b="0" dirty="0" err="1"/>
              <a:t>caBIG</a:t>
            </a:r>
            <a:r>
              <a:rPr lang="en-US" b="0" dirty="0"/>
              <a: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ea typeface="ＭＳ Ｐゴシック" charset="-128"/>
                <a:cs typeface="ＭＳ Ｐゴシック" charset="-128"/>
              </a:rPr>
              <a:t>Run the Tests (8)</a:t>
            </a:r>
          </a:p>
        </p:txBody>
      </p:sp>
      <p:sp>
        <p:nvSpPr>
          <p:cNvPr id="74755" name="Content Placeholder 2"/>
          <p:cNvSpPr>
            <a:spLocks noGrp="1"/>
          </p:cNvSpPr>
          <p:nvPr>
            <p:ph idx="1"/>
          </p:nvPr>
        </p:nvSpPr>
        <p:spPr/>
        <p:txBody>
          <a:bodyPr/>
          <a:lstStyle/>
          <a:p>
            <a:pPr>
              <a:buFontTx/>
              <a:buAutoNum type="arabicPeriod" startAt="5"/>
            </a:pPr>
            <a:r>
              <a:rPr lang="en-US" b="0" dirty="0">
                <a:ea typeface="ＭＳ Ｐゴシック" charset="-128"/>
                <a:cs typeface="ＭＳ Ｐゴシック" charset="-128"/>
              </a:rPr>
              <a:t>Type </a:t>
            </a:r>
            <a:r>
              <a:rPr lang="en-US" b="0" dirty="0" smtClean="0">
                <a:ea typeface="ＭＳ Ｐゴシック" charset="-128"/>
                <a:cs typeface="ＭＳ Ｐゴシック" charset="-128"/>
              </a:rPr>
              <a:t>“</a:t>
            </a:r>
            <a:r>
              <a:rPr lang="en-US" dirty="0" smtClean="0">
                <a:ea typeface="ＭＳ Ｐゴシック" charset="-128"/>
                <a:cs typeface="ＭＳ Ｐゴシック" charset="-128"/>
              </a:rPr>
              <a:t>47</a:t>
            </a:r>
            <a:r>
              <a:rPr lang="en-US" b="0" dirty="0" smtClean="0">
                <a:ea typeface="ＭＳ Ｐゴシック" charset="-128"/>
                <a:cs typeface="ＭＳ Ｐゴシック" charset="-128"/>
              </a:rPr>
              <a:t>” </a:t>
            </a:r>
            <a:r>
              <a:rPr lang="en-US" b="0" dirty="0">
                <a:ea typeface="ＭＳ Ｐゴシック" charset="-128"/>
                <a:cs typeface="ＭＳ Ｐゴシック" charset="-128"/>
              </a:rPr>
              <a:t>to query for</a:t>
            </a:r>
            <a:r>
              <a:rPr lang="en-US" b="0" dirty="0" smtClean="0">
                <a:ea typeface="ＭＳ Ｐゴシック" charset="-128"/>
                <a:cs typeface="ＭＳ Ｐゴシック" charset="-128"/>
              </a:rPr>
              <a:t> Person.</a:t>
            </a:r>
            <a:endParaRPr lang="en-US" b="0" dirty="0">
              <a:ea typeface="ＭＳ Ｐゴシック" charset="-128"/>
              <a:cs typeface="ＭＳ Ｐゴシック" charset="-128"/>
            </a:endParaRPr>
          </a:p>
          <a:p>
            <a:pPr>
              <a:buFontTx/>
              <a:buAutoNum type="arabicPeriod" startAt="5"/>
            </a:pPr>
            <a:r>
              <a:rPr lang="en-US" b="0" dirty="0">
                <a:ea typeface="ＭＳ Ｐゴシック" charset="-128"/>
                <a:cs typeface="ＭＳ Ｐゴシック" charset="-128"/>
              </a:rPr>
              <a:t>The client will connect to the secure data service and provide your credential in order to securely invoke the service.</a:t>
            </a:r>
          </a:p>
          <a:p>
            <a:pPr>
              <a:buFontTx/>
              <a:buAutoNum type="arabicPeriod" startAt="5"/>
            </a:pPr>
            <a:r>
              <a:rPr lang="en-US" b="0" dirty="0">
                <a:ea typeface="ＭＳ Ｐゴシック" charset="-128"/>
                <a:cs typeface="ＭＳ Ｐゴシック" charset="-128"/>
              </a:rPr>
              <a:t>You will see a message that the query has started and then be presented with the query output. You should see</a:t>
            </a:r>
            <a:r>
              <a:rPr lang="en-US" b="0" dirty="0" smtClean="0">
                <a:ea typeface="ＭＳ Ｐゴシック" charset="-128"/>
                <a:cs typeface="ＭＳ Ｐゴシック" charset="-128"/>
              </a:rPr>
              <a:t> 6 people.</a:t>
            </a:r>
            <a:endParaRPr lang="en-US" b="0" dirty="0">
              <a:ea typeface="ＭＳ Ｐゴシック" charset="-128"/>
              <a:cs typeface="ＭＳ Ｐゴシック" charset="-128"/>
            </a:endParaRPr>
          </a:p>
          <a:p>
            <a:pPr>
              <a:buFontTx/>
              <a:buNone/>
            </a:pPr>
            <a:endParaRPr lang="en-US" b="0" dirty="0">
              <a:ea typeface="ＭＳ Ｐゴシック" charset="-128"/>
              <a:cs typeface="ＭＳ Ｐゴシック" charset="-128"/>
            </a:endParaRPr>
          </a:p>
        </p:txBody>
      </p:sp>
      <p:pic>
        <p:nvPicPr>
          <p:cNvPr id="5" name="Picture 4" descr="QueryPerson.png"/>
          <p:cNvPicPr>
            <a:picLocks noChangeAspect="1"/>
          </p:cNvPicPr>
          <p:nvPr/>
        </p:nvPicPr>
        <p:blipFill>
          <a:blip r:embed="rId2"/>
          <a:stretch>
            <a:fillRect/>
          </a:stretch>
        </p:blipFill>
        <p:spPr>
          <a:xfrm>
            <a:off x="304800" y="3581400"/>
            <a:ext cx="8586246" cy="15177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Title 4"/>
          <p:cNvSpPr>
            <a:spLocks noGrp="1"/>
          </p:cNvSpPr>
          <p:nvPr>
            <p:ph type="title"/>
          </p:nvPr>
        </p:nvSpPr>
        <p:spPr/>
        <p:txBody>
          <a:bodyPr/>
          <a:lstStyle/>
          <a:p>
            <a:r>
              <a:rPr lang="en-US">
                <a:ea typeface="ＭＳ Ｐゴシック" charset="-128"/>
                <a:cs typeface="ＭＳ Ｐゴシック" charset="-128"/>
              </a:rPr>
              <a:t>Run the Tests (9)</a:t>
            </a:r>
          </a:p>
        </p:txBody>
      </p:sp>
      <p:sp>
        <p:nvSpPr>
          <p:cNvPr id="75779" name="Content Placeholder 5"/>
          <p:cNvSpPr>
            <a:spLocks noGrp="1"/>
          </p:cNvSpPr>
          <p:nvPr>
            <p:ph idx="1"/>
          </p:nvPr>
        </p:nvSpPr>
        <p:spPr/>
        <p:txBody>
          <a:bodyPr/>
          <a:lstStyle/>
          <a:p>
            <a:pPr>
              <a:buFontTx/>
              <a:buNone/>
            </a:pPr>
            <a:r>
              <a:rPr lang="en-US" dirty="0">
                <a:ea typeface="ＭＳ Ｐゴシック" charset="-128"/>
                <a:cs typeface="ＭＳ Ｐゴシック" charset="-128"/>
              </a:rPr>
              <a:t>Query the Data Service with CQL</a:t>
            </a:r>
          </a:p>
          <a:p>
            <a:pPr>
              <a:buFontTx/>
              <a:buNone/>
            </a:pPr>
            <a:r>
              <a:rPr lang="en-US" b="0" dirty="0">
                <a:ea typeface="ＭＳ Ｐゴシック" charset="-128"/>
                <a:cs typeface="ＭＳ Ｐゴシック" charset="-128"/>
              </a:rPr>
              <a:t>This test will obtain a CQL query from a file and submit the CQL to the query operation of the data service.</a:t>
            </a:r>
          </a:p>
          <a:p>
            <a:pPr>
              <a:buFontTx/>
              <a:buNone/>
            </a:pPr>
            <a:endParaRPr lang="en-US" dirty="0">
              <a:ea typeface="ＭＳ Ｐゴシック" charset="-128"/>
              <a:cs typeface="ＭＳ Ｐゴシック" charset="-128"/>
            </a:endParaRPr>
          </a:p>
          <a:p>
            <a:pPr>
              <a:buFontTx/>
              <a:buAutoNum type="arabicPeriod"/>
            </a:pPr>
            <a:r>
              <a:rPr lang="en-US" b="0" dirty="0">
                <a:ea typeface="ＭＳ Ｐゴシック" charset="-128"/>
                <a:cs typeface="ＭＳ Ｐゴシック" charset="-128"/>
              </a:rPr>
              <a:t>Type </a:t>
            </a:r>
            <a:r>
              <a:rPr lang="en-US" b="0" dirty="0" smtClean="0">
                <a:ea typeface="ＭＳ Ｐゴシック" charset="-128"/>
                <a:cs typeface="ＭＳ Ｐゴシック" charset="-128"/>
              </a:rPr>
              <a:t>“</a:t>
            </a:r>
            <a:r>
              <a:rPr lang="en-US" dirty="0" smtClean="0">
                <a:ea typeface="ＭＳ Ｐゴシック" charset="-128"/>
                <a:cs typeface="ＭＳ Ｐゴシック" charset="-128"/>
              </a:rPr>
              <a:t>7</a:t>
            </a:r>
            <a:r>
              <a:rPr lang="en-US" b="0" dirty="0" smtClean="0">
                <a:ea typeface="ＭＳ Ｐゴシック" charset="-128"/>
                <a:cs typeface="ＭＳ Ｐゴシック" charset="-128"/>
              </a:rPr>
              <a:t>” </a:t>
            </a:r>
            <a:r>
              <a:rPr lang="en-US" b="0" dirty="0">
                <a:ea typeface="ＭＳ Ｐゴシック" charset="-128"/>
                <a:cs typeface="ＭＳ Ｐゴシック" charset="-128"/>
              </a:rPr>
              <a:t>to Query the</a:t>
            </a:r>
            <a:r>
              <a:rPr lang="en-US" b="0" dirty="0" smtClean="0">
                <a:ea typeface="ＭＳ Ｐゴシック" charset="-128"/>
                <a:cs typeface="ＭＳ Ｐゴシック" charset="-128"/>
              </a:rPr>
              <a:t> PODS Data </a:t>
            </a:r>
            <a:r>
              <a:rPr lang="en-US" b="0" dirty="0">
                <a:ea typeface="ＭＳ Ｐゴシック" charset="-128"/>
                <a:cs typeface="ＭＳ Ｐゴシック" charset="-128"/>
              </a:rPr>
              <a:t>Service.</a:t>
            </a:r>
          </a:p>
          <a:p>
            <a:pPr>
              <a:buFontTx/>
              <a:buAutoNum type="arabicPeriod"/>
            </a:pPr>
            <a:r>
              <a:rPr lang="en-US" b="0" dirty="0">
                <a:ea typeface="ＭＳ Ｐゴシック" charset="-128"/>
                <a:cs typeface="ＭＳ Ｐゴシック" charset="-128"/>
              </a:rPr>
              <a:t>You are presented with 2 options:</a:t>
            </a:r>
          </a:p>
          <a:p>
            <a:pPr>
              <a:buFontTx/>
              <a:buAutoNum type="arabicPeriod"/>
            </a:pPr>
            <a:endParaRPr lang="en-US" b="0" dirty="0">
              <a:ea typeface="ＭＳ Ｐゴシック" charset="-128"/>
              <a:cs typeface="ＭＳ Ｐゴシック" charset="-128"/>
            </a:endParaRPr>
          </a:p>
          <a:p>
            <a:pPr>
              <a:buFontTx/>
              <a:buAutoNum type="arabicPeriod"/>
            </a:pPr>
            <a:endParaRPr lang="en-US" b="0" dirty="0">
              <a:ea typeface="ＭＳ Ｐゴシック" charset="-128"/>
              <a:cs typeface="ＭＳ Ｐゴシック" charset="-128"/>
            </a:endParaRPr>
          </a:p>
          <a:p>
            <a:pPr>
              <a:buFontTx/>
              <a:buAutoNum type="arabicPeriod"/>
            </a:pPr>
            <a:endParaRPr lang="en-US" b="0" dirty="0">
              <a:ea typeface="ＭＳ Ｐゴシック" charset="-128"/>
              <a:cs typeface="ＭＳ Ｐゴシック" charset="-128"/>
            </a:endParaRPr>
          </a:p>
          <a:p>
            <a:pPr>
              <a:buFontTx/>
              <a:buAutoNum type="arabicPeriod"/>
            </a:pPr>
            <a:endParaRPr lang="en-US" b="0" dirty="0">
              <a:ea typeface="ＭＳ Ｐゴシック" charset="-128"/>
              <a:cs typeface="ＭＳ Ｐゴシック" charset="-128"/>
            </a:endParaRPr>
          </a:p>
          <a:p>
            <a:pPr>
              <a:buFontTx/>
              <a:buAutoNum type="arabicPeriod"/>
            </a:pPr>
            <a:r>
              <a:rPr lang="en-US" b="0" dirty="0">
                <a:ea typeface="ＭＳ Ｐゴシック" charset="-128"/>
                <a:cs typeface="ＭＳ Ｐゴシック" charset="-128"/>
              </a:rPr>
              <a:t>Type “</a:t>
            </a:r>
            <a:r>
              <a:rPr lang="en-US" dirty="0">
                <a:ea typeface="ＭＳ Ｐゴシック" charset="-128"/>
                <a:cs typeface="ＭＳ Ｐゴシック" charset="-128"/>
              </a:rPr>
              <a:t>2</a:t>
            </a:r>
            <a:r>
              <a:rPr lang="en-US" b="0" dirty="0">
                <a:ea typeface="ＭＳ Ｐゴシック" charset="-128"/>
                <a:cs typeface="ＭＳ Ｐゴシック" charset="-128"/>
              </a:rPr>
              <a:t>” to query using a CQL file</a:t>
            </a:r>
            <a:r>
              <a:rPr lang="en-US" b="0" dirty="0" smtClean="0">
                <a:ea typeface="ＭＳ Ｐゴシック" charset="-128"/>
                <a:cs typeface="ＭＳ Ｐゴシック" charset="-128"/>
              </a:rPr>
              <a:t>.</a:t>
            </a:r>
          </a:p>
        </p:txBody>
      </p:sp>
      <p:pic>
        <p:nvPicPr>
          <p:cNvPr id="7" name="Picture 6" descr="QueryFile.png"/>
          <p:cNvPicPr>
            <a:picLocks noChangeAspect="1"/>
          </p:cNvPicPr>
          <p:nvPr/>
        </p:nvPicPr>
        <p:blipFill>
          <a:blip r:embed="rId2"/>
          <a:stretch>
            <a:fillRect/>
          </a:stretch>
        </p:blipFill>
        <p:spPr>
          <a:xfrm>
            <a:off x="1905000" y="3429000"/>
            <a:ext cx="5229225" cy="116205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ea typeface="ＭＳ Ｐゴシック" charset="-128"/>
                <a:cs typeface="ＭＳ Ｐゴシック" charset="-128"/>
              </a:rPr>
              <a:t>Run the Tests (10)</a:t>
            </a:r>
          </a:p>
        </p:txBody>
      </p:sp>
      <p:sp>
        <p:nvSpPr>
          <p:cNvPr id="76803" name="Content Placeholder 2"/>
          <p:cNvSpPr>
            <a:spLocks noGrp="1"/>
          </p:cNvSpPr>
          <p:nvPr>
            <p:ph idx="1"/>
          </p:nvPr>
        </p:nvSpPr>
        <p:spPr/>
        <p:txBody>
          <a:bodyPr/>
          <a:lstStyle/>
          <a:p>
            <a:pPr>
              <a:buFontTx/>
              <a:buAutoNum type="arabicPeriod" startAt="4"/>
            </a:pPr>
            <a:r>
              <a:rPr lang="en-US" b="0" dirty="0">
                <a:ea typeface="ＭＳ Ｐゴシック" charset="-128"/>
                <a:cs typeface="ＭＳ Ｐゴシック" charset="-128"/>
              </a:rPr>
              <a:t>Type </a:t>
            </a:r>
            <a:r>
              <a:rPr lang="en-US" b="0" dirty="0" smtClean="0">
                <a:ea typeface="ＭＳ Ｐゴシック" charset="-128"/>
                <a:cs typeface="ＭＳ Ｐゴシック" charset="-128"/>
              </a:rPr>
              <a:t>“</a:t>
            </a:r>
            <a:r>
              <a:rPr lang="en-US" dirty="0" smtClean="0">
                <a:ea typeface="ＭＳ Ｐゴシック" charset="-128"/>
                <a:cs typeface="ＭＳ Ｐゴシック" charset="-128"/>
              </a:rPr>
              <a:t>personCQL2Query.xml</a:t>
            </a:r>
            <a:r>
              <a:rPr lang="en-US" b="0" dirty="0" smtClean="0">
                <a:ea typeface="ＭＳ Ｐゴシック" charset="-128"/>
                <a:cs typeface="ＭＳ Ｐゴシック" charset="-128"/>
              </a:rPr>
              <a:t>”</a:t>
            </a:r>
            <a:r>
              <a:rPr lang="en-US" b="0" dirty="0">
                <a:ea typeface="ＭＳ Ｐゴシック" charset="-128"/>
                <a:cs typeface="ＭＳ Ｐゴシック" charset="-128"/>
              </a:rPr>
              <a:t>, then press the </a:t>
            </a:r>
            <a:r>
              <a:rPr lang="en-US" dirty="0">
                <a:ea typeface="ＭＳ Ｐゴシック" charset="-128"/>
                <a:cs typeface="ＭＳ Ｐゴシック" charset="-128"/>
              </a:rPr>
              <a:t>Enter </a:t>
            </a:r>
            <a:r>
              <a:rPr lang="en-US" b="0" dirty="0">
                <a:ea typeface="ＭＳ Ｐゴシック" charset="-128"/>
                <a:cs typeface="ＭＳ Ｐゴシック" charset="-128"/>
              </a:rPr>
              <a:t>key.</a:t>
            </a:r>
          </a:p>
          <a:p>
            <a:pPr>
              <a:buFontTx/>
              <a:buAutoNum type="arabicPeriod" startAt="4"/>
            </a:pPr>
            <a:r>
              <a:rPr lang="en-US" b="0" dirty="0">
                <a:ea typeface="ＭＳ Ｐゴシック" charset="-128"/>
                <a:cs typeface="ＭＳ Ｐゴシック" charset="-128"/>
              </a:rPr>
              <a:t>The </a:t>
            </a:r>
            <a:r>
              <a:rPr lang="en-US" b="0" dirty="0" smtClean="0">
                <a:ea typeface="ＭＳ Ｐゴシック" charset="-128"/>
                <a:cs typeface="ＭＳ Ｐゴシック" charset="-128"/>
              </a:rPr>
              <a:t>CQL2 </a:t>
            </a:r>
            <a:r>
              <a:rPr lang="en-US" b="0" dirty="0">
                <a:ea typeface="ＭＳ Ｐゴシック" charset="-128"/>
                <a:cs typeface="ＭＳ Ｐゴシック" charset="-128"/>
              </a:rPr>
              <a:t>query will be read from the file and a </a:t>
            </a:r>
            <a:r>
              <a:rPr lang="en-US" b="0" dirty="0" err="1" smtClean="0">
                <a:ea typeface="ＭＳ Ｐゴシック" charset="-128"/>
                <a:cs typeface="ＭＳ Ｐゴシック" charset="-128"/>
              </a:rPr>
              <a:t>CQLQuery</a:t>
            </a:r>
            <a:r>
              <a:rPr lang="en-US" b="0" dirty="0" smtClean="0">
                <a:ea typeface="ＭＳ Ｐゴシック" charset="-128"/>
                <a:cs typeface="ＭＳ Ｐゴシック" charset="-128"/>
              </a:rPr>
              <a:t> </a:t>
            </a:r>
            <a:r>
              <a:rPr lang="en-US" b="0" dirty="0">
                <a:ea typeface="ＭＳ Ｐゴシック" charset="-128"/>
                <a:cs typeface="ＭＳ Ｐゴシック" charset="-128"/>
              </a:rPr>
              <a:t>object will be submitted as input to the data service query operation.</a:t>
            </a:r>
          </a:p>
          <a:p>
            <a:pPr>
              <a:buFontTx/>
              <a:buAutoNum type="arabicPeriod" startAt="4"/>
            </a:pPr>
            <a:r>
              <a:rPr lang="en-US" b="0" dirty="0">
                <a:ea typeface="ＭＳ Ｐゴシック" charset="-128"/>
                <a:cs typeface="ＭＳ Ｐゴシック" charset="-128"/>
              </a:rPr>
              <a:t>You should see results that are identical to the previous query </a:t>
            </a:r>
            <a:r>
              <a:rPr lang="en-US" b="0" dirty="0" smtClean="0">
                <a:ea typeface="ＭＳ Ｐゴシック" charset="-128"/>
                <a:cs typeface="ＭＳ Ｐゴシック" charset="-128"/>
              </a:rPr>
              <a:t>(Person class) in the </a:t>
            </a:r>
            <a:r>
              <a:rPr lang="en-US" b="0" dirty="0" err="1" smtClean="0">
                <a:ea typeface="ＭＳ Ｐゴシック" charset="-128"/>
                <a:cs typeface="ＭＳ Ｐゴシック" charset="-128"/>
              </a:rPr>
              <a:t>queryResults.xml</a:t>
            </a:r>
            <a:r>
              <a:rPr lang="en-US" b="0" dirty="0" smtClean="0">
                <a:ea typeface="ＭＳ Ｐゴシック" charset="-128"/>
                <a:cs typeface="ＭＳ Ｐゴシック" charset="-128"/>
              </a:rPr>
              <a:t> .</a:t>
            </a:r>
            <a:endParaRPr lang="en-US" b="0" dirty="0">
              <a:ea typeface="ＭＳ Ｐゴシック" charset="-128"/>
              <a:cs typeface="ＭＳ Ｐゴシック" charset="-128"/>
            </a:endParaRPr>
          </a:p>
          <a:p>
            <a:pPr>
              <a:buFontTx/>
              <a:buAutoNum type="arabicPeriod" startAt="4"/>
            </a:pPr>
            <a:r>
              <a:rPr lang="en-US" b="0" dirty="0">
                <a:ea typeface="ＭＳ Ｐゴシック" charset="-128"/>
                <a:cs typeface="ＭＳ Ｐゴシック" charset="-128"/>
              </a:rPr>
              <a:t>Type </a:t>
            </a:r>
            <a:r>
              <a:rPr lang="en-US" b="0" dirty="0" smtClean="0">
                <a:ea typeface="ＭＳ Ｐゴシック" charset="-128"/>
                <a:cs typeface="ＭＳ Ｐゴシック" charset="-128"/>
              </a:rPr>
              <a:t>“0” </a:t>
            </a:r>
            <a:r>
              <a:rPr lang="en-US" b="0" dirty="0">
                <a:ea typeface="ＭＳ Ｐゴシック" charset="-128"/>
                <a:cs typeface="ＭＳ Ｐゴシック" charset="-128"/>
              </a:rPr>
              <a:t>to quit the client.</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dirty="0">
                <a:ea typeface="ＭＳ Ｐゴシック" charset="-128"/>
                <a:cs typeface="ＭＳ Ｐゴシック" charset="-128"/>
              </a:rPr>
              <a:t>Phase</a:t>
            </a:r>
            <a:r>
              <a:rPr lang="en-US" dirty="0" smtClean="0">
                <a:ea typeface="ＭＳ Ｐゴシック" charset="-128"/>
                <a:cs typeface="ＭＳ Ｐゴシック" charset="-128"/>
              </a:rPr>
              <a:t> 7: </a:t>
            </a:r>
            <a:r>
              <a:rPr lang="en-US" dirty="0">
                <a:ea typeface="ＭＳ Ｐゴシック" charset="-128"/>
                <a:cs typeface="ＭＳ Ｐゴシック" charset="-128"/>
              </a:rPr>
              <a:t>Add Security</a:t>
            </a:r>
          </a:p>
        </p:txBody>
      </p:sp>
      <p:sp>
        <p:nvSpPr>
          <p:cNvPr id="77827" name="Content Placeholder 2"/>
          <p:cNvSpPr>
            <a:spLocks noGrp="1"/>
          </p:cNvSpPr>
          <p:nvPr>
            <p:ph idx="1"/>
          </p:nvPr>
        </p:nvSpPr>
        <p:spPr/>
        <p:txBody>
          <a:bodyPr/>
          <a:lstStyle/>
          <a:p>
            <a:pPr marL="0" indent="0">
              <a:buFontTx/>
              <a:buNone/>
            </a:pPr>
            <a:r>
              <a:rPr lang="en-US" b="0" dirty="0">
                <a:ea typeface="ＭＳ Ｐゴシック" charset="-128"/>
                <a:cs typeface="ＭＳ Ｐゴシック" charset="-128"/>
              </a:rPr>
              <a:t>In this section of the lesson, we will enable security on our service.</a:t>
            </a:r>
          </a:p>
          <a:p>
            <a:pPr marL="0" indent="0">
              <a:buFontTx/>
              <a:buNone/>
            </a:pPr>
            <a:endParaRPr lang="en-US" b="0" dirty="0">
              <a:ea typeface="ＭＳ Ｐゴシック" charset="-128"/>
              <a:cs typeface="ＭＳ Ｐゴシック" charset="-128"/>
            </a:endParaRPr>
          </a:p>
          <a:p>
            <a:pPr marL="0" indent="0">
              <a:buFontTx/>
              <a:buNone/>
            </a:pPr>
            <a:r>
              <a:rPr lang="en-US" b="0" dirty="0">
                <a:ea typeface="ＭＳ Ｐゴシック" charset="-128"/>
                <a:cs typeface="ＭＳ Ｐゴシック" charset="-128"/>
              </a:rPr>
              <a:t>In the next</a:t>
            </a:r>
            <a:r>
              <a:rPr lang="en-US" b="0" dirty="0" smtClean="0">
                <a:ea typeface="ＭＳ Ｐゴシック" charset="-128"/>
                <a:cs typeface="ＭＳ Ｐゴシック" charset="-128"/>
              </a:rPr>
              <a:t> steps, </a:t>
            </a:r>
            <a:r>
              <a:rPr lang="en-US" b="0" dirty="0">
                <a:ea typeface="ＭＳ Ｐゴシック" charset="-128"/>
                <a:cs typeface="ＭＳ Ｐゴシック" charset="-128"/>
              </a:rPr>
              <a:t>we will enable service-level authentication</a:t>
            </a:r>
            <a:r>
              <a:rPr lang="en-US" b="0" dirty="0" smtClean="0">
                <a:ea typeface="ＭＳ Ｐゴシック" charset="-128"/>
                <a:cs typeface="ＭＳ Ｐゴシック" charset="-128"/>
              </a:rPr>
              <a:t> requirements</a:t>
            </a:r>
            <a:r>
              <a:rPr lang="en-US" b="0" dirty="0">
                <a:ea typeface="ＭＳ Ｐゴシック" charset="-128"/>
                <a:cs typeface="ＭＳ Ｐゴシック" charset="-128"/>
              </a:rPr>
              <a:t>. This means we will have the following </a:t>
            </a:r>
            <a:r>
              <a:rPr lang="en-US" b="0" dirty="0" smtClean="0">
                <a:ea typeface="ＭＳ Ｐゴシック" charset="-128"/>
                <a:cs typeface="ＭＳ Ｐゴシック" charset="-128"/>
              </a:rPr>
              <a:t>requirement </a:t>
            </a:r>
            <a:r>
              <a:rPr lang="en-US" b="0" dirty="0">
                <a:ea typeface="ＭＳ Ｐゴシック" charset="-128"/>
                <a:cs typeface="ＭＳ Ｐゴシック" charset="-128"/>
              </a:rPr>
              <a:t>for every service client:</a:t>
            </a:r>
            <a:r>
              <a:rPr lang="en-US" b="0" dirty="0" smtClean="0">
                <a:ea typeface="ＭＳ Ｐゴシック" charset="-128"/>
                <a:cs typeface="ＭＳ Ｐゴシック" charset="-128"/>
              </a:rPr>
              <a:t> they </a:t>
            </a:r>
            <a:r>
              <a:rPr lang="en-US" b="0" dirty="0">
                <a:ea typeface="ＭＳ Ｐゴシック" charset="-128"/>
                <a:cs typeface="ＭＳ Ｐゴシック" charset="-128"/>
              </a:rPr>
              <a:t>are logged in so that the service can verify their </a:t>
            </a:r>
            <a:r>
              <a:rPr lang="en-US" b="0" dirty="0" smtClean="0">
                <a:ea typeface="ＭＳ Ｐゴシック" charset="-128"/>
                <a:cs typeface="ＭＳ Ｐゴシック" charset="-128"/>
              </a:rPr>
              <a:t>identity</a:t>
            </a:r>
          </a:p>
          <a:p>
            <a:pPr marL="0" indent="0">
              <a:buFontTx/>
              <a:buNone/>
            </a:pPr>
            <a:endParaRPr lang="en-US" b="0" dirty="0">
              <a:ea typeface="ＭＳ Ｐゴシック" charset="-128"/>
              <a:cs typeface="ＭＳ Ｐゴシック" charset="-128"/>
            </a:endParaRPr>
          </a:p>
          <a:p>
            <a:pPr marL="0" indent="0">
              <a:buFontTx/>
              <a:buNone/>
            </a:pPr>
            <a:r>
              <a:rPr lang="en-US" b="0" dirty="0">
                <a:ea typeface="ＭＳ Ｐゴシック" charset="-128"/>
                <a:cs typeface="ＭＳ Ｐゴシック" charset="-128"/>
              </a:rPr>
              <a:t>We will use Introduce to configure our security policy. Then we will re-deploy our service so that we have our new security policy enabled.</a:t>
            </a:r>
            <a:r>
              <a:rPr lang="en-US" b="0" dirty="0" smtClean="0">
                <a:ea typeface="ＭＳ Ｐゴシック" charset="-128"/>
                <a:cs typeface="ＭＳ Ｐゴシック" charset="-128"/>
              </a:rPr>
              <a:t> </a:t>
            </a:r>
            <a:endParaRPr lang="en-US" b="0" dirty="0">
              <a:ea typeface="ＭＳ Ｐゴシック" charset="-128"/>
              <a:cs typeface="ＭＳ Ｐゴシック" charset="-128"/>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ea typeface="ＭＳ Ｐゴシック" charset="-128"/>
                <a:cs typeface="ＭＳ Ｐゴシック" charset="-128"/>
              </a:rPr>
              <a:t>Add Security (2)</a:t>
            </a:r>
          </a:p>
        </p:txBody>
      </p:sp>
      <p:sp>
        <p:nvSpPr>
          <p:cNvPr id="78851" name="Content Placeholder 2"/>
          <p:cNvSpPr>
            <a:spLocks noGrp="1"/>
          </p:cNvSpPr>
          <p:nvPr>
            <p:ph idx="1"/>
          </p:nvPr>
        </p:nvSpPr>
        <p:spPr>
          <a:xfrm>
            <a:off x="304800" y="1447800"/>
            <a:ext cx="8458200" cy="4953000"/>
          </a:xfrm>
        </p:spPr>
        <p:txBody>
          <a:bodyPr/>
          <a:lstStyle/>
          <a:p>
            <a:pPr marL="0" indent="0" eaLnBrk="1" hangingPunct="1">
              <a:buFontTx/>
              <a:buNone/>
            </a:pPr>
            <a:r>
              <a:rPr lang="en-US" b="0" dirty="0">
                <a:ea typeface="ＭＳ Ｐゴシック" charset="-128"/>
                <a:cs typeface="ＭＳ Ｐゴシック" charset="-128"/>
              </a:rPr>
              <a:t>This phase of this tutorial returns to the </a:t>
            </a:r>
            <a:r>
              <a:rPr lang="en-US" b="0" dirty="0">
                <a:ea typeface="ＭＳ Ｐゴシック" charset="-128"/>
                <a:cs typeface="ＭＳ Ｐゴシック" charset="-128"/>
                <a:hlinkClick r:id="rId2"/>
              </a:rPr>
              <a:t>Introduce toolkit </a:t>
            </a:r>
            <a:r>
              <a:rPr lang="en-US" b="0" dirty="0">
                <a:ea typeface="ＭＳ Ｐゴシック" charset="-128"/>
                <a:cs typeface="ＭＳ Ｐゴシック" charset="-128"/>
              </a:rPr>
              <a:t>and using it to add security to your data service.</a:t>
            </a:r>
          </a:p>
          <a:p>
            <a:pPr marL="0" indent="0" eaLnBrk="1" hangingPunct="1">
              <a:buFontTx/>
              <a:buNone/>
            </a:pPr>
            <a:endParaRPr lang="en-US" b="0" dirty="0">
              <a:ea typeface="ＭＳ Ｐゴシック" charset="-128"/>
              <a:cs typeface="ＭＳ Ｐゴシック" charset="-128"/>
            </a:endParaRPr>
          </a:p>
          <a:p>
            <a:pPr marL="0" indent="0" eaLnBrk="1" hangingPunct="1">
              <a:buFontTx/>
              <a:buNone/>
            </a:pPr>
            <a:r>
              <a:rPr lang="en-US" b="0" dirty="0">
                <a:ea typeface="ＭＳ Ｐゴシック" charset="-128"/>
                <a:cs typeface="ＭＳ Ｐゴシック" charset="-128"/>
              </a:rPr>
              <a:t>If you closed the Introduce toolkit from earlier, here are the steps to restart it:</a:t>
            </a:r>
          </a:p>
          <a:p>
            <a:pPr marL="0" indent="0" eaLnBrk="1" hangingPunct="1">
              <a:buFontTx/>
              <a:buAutoNum type="arabicPeriod"/>
            </a:pPr>
            <a:r>
              <a:rPr lang="en-US" dirty="0">
                <a:ea typeface="ＭＳ Ｐゴシック" charset="-128"/>
                <a:cs typeface="ＭＳ Ｐゴシック" charset="-128"/>
              </a:rPr>
              <a:t>Open a Windows Command Prompt</a:t>
            </a:r>
          </a:p>
          <a:p>
            <a:pPr marL="800100" lvl="1" indent="-342900" eaLnBrk="1" hangingPunct="1">
              <a:buFontTx/>
              <a:buNone/>
            </a:pPr>
            <a:r>
              <a:rPr lang="en-US" dirty="0"/>
              <a:t>Click “Start”-&gt;”Run” and type “</a:t>
            </a:r>
            <a:r>
              <a:rPr lang="en-US" dirty="0" err="1"/>
              <a:t>cmd</a:t>
            </a:r>
            <a:r>
              <a:rPr lang="en-US" dirty="0"/>
              <a:t>”, then press the Enter key</a:t>
            </a:r>
          </a:p>
          <a:p>
            <a:pPr marL="0" indent="0" eaLnBrk="1" hangingPunct="1">
              <a:buFontTx/>
              <a:buAutoNum type="arabicPeriod"/>
            </a:pPr>
            <a:r>
              <a:rPr lang="en-US" dirty="0">
                <a:ea typeface="ＭＳ Ｐゴシック" charset="-128"/>
                <a:cs typeface="ＭＳ Ｐゴシック" charset="-128"/>
              </a:rPr>
              <a:t>Change directory to the </a:t>
            </a:r>
            <a:r>
              <a:rPr lang="en-US" dirty="0" err="1">
                <a:ea typeface="ＭＳ Ｐゴシック" charset="-128"/>
                <a:cs typeface="ＭＳ Ｐゴシック" charset="-128"/>
              </a:rPr>
              <a:t>caGrid</a:t>
            </a:r>
            <a:r>
              <a:rPr lang="en-US" dirty="0" smtClean="0">
                <a:ea typeface="ＭＳ Ｐゴシック" charset="-128"/>
                <a:cs typeface="ＭＳ Ｐゴシック" charset="-128"/>
              </a:rPr>
              <a:t> Installation</a:t>
            </a:r>
          </a:p>
          <a:p>
            <a:pPr marL="800100" lvl="1" indent="-342900" eaLnBrk="1" hangingPunct="1">
              <a:buFontTx/>
              <a:buNone/>
            </a:pPr>
            <a:r>
              <a:rPr lang="en-US" dirty="0"/>
              <a:t>%&gt; </a:t>
            </a:r>
            <a:r>
              <a:rPr lang="en-US" dirty="0" err="1"/>
              <a:t>cd</a:t>
            </a:r>
            <a:r>
              <a:rPr lang="en-US" dirty="0"/>
              <a:t> </a:t>
            </a:r>
            <a:r>
              <a:rPr lang="en-US" dirty="0" err="1"/>
              <a:t>c:</a:t>
            </a:r>
            <a:r>
              <a:rPr lang="en-US" dirty="0" err="1" smtClean="0"/>
              <a:t>\hackathon\</a:t>
            </a:r>
            <a:r>
              <a:rPr lang="en-US" dirty="0" err="1"/>
              <a:t>caGrid</a:t>
            </a:r>
            <a:endParaRPr lang="en-US" dirty="0"/>
          </a:p>
          <a:p>
            <a:pPr marL="0" indent="0" eaLnBrk="1" hangingPunct="1">
              <a:buFontTx/>
              <a:buAutoNum type="arabicPeriod"/>
            </a:pPr>
            <a:r>
              <a:rPr lang="en-US" dirty="0">
                <a:ea typeface="ＭＳ Ｐゴシック" charset="-128"/>
                <a:cs typeface="ＭＳ Ｐゴシック" charset="-128"/>
              </a:rPr>
              <a:t>Start Introduce using the provided Ant task </a:t>
            </a:r>
          </a:p>
          <a:p>
            <a:pPr marL="800100" lvl="1" indent="-342900" eaLnBrk="1" hangingPunct="1">
              <a:buFontTx/>
              <a:buNone/>
            </a:pPr>
            <a:r>
              <a:rPr lang="en-US" dirty="0"/>
              <a:t>%&gt; ant introduce</a:t>
            </a:r>
          </a:p>
          <a:p>
            <a:pPr marL="0" indent="0" eaLnBrk="1" hangingPunct="1">
              <a:buFontTx/>
              <a:buAutoNum type="arabicPeriod"/>
            </a:pPr>
            <a:r>
              <a:rPr lang="en-US" dirty="0">
                <a:ea typeface="ＭＳ Ｐゴシック" charset="-128"/>
                <a:cs typeface="ＭＳ Ｐゴシック" charset="-128"/>
              </a:rPr>
              <a:t>Click the Modify Service button</a:t>
            </a:r>
          </a:p>
          <a:p>
            <a:pPr marL="0" indent="0" eaLnBrk="1" hangingPunct="1">
              <a:buFontTx/>
              <a:buAutoNum type="arabicPeriod"/>
            </a:pPr>
            <a:r>
              <a:rPr lang="en-US" dirty="0">
                <a:ea typeface="ＭＳ Ｐゴシック" charset="-128"/>
                <a:cs typeface="ＭＳ Ｐゴシック" charset="-128"/>
              </a:rPr>
              <a:t>Browse to and select the C:</a:t>
            </a:r>
            <a:r>
              <a:rPr lang="en-US" dirty="0" smtClean="0">
                <a:ea typeface="ＭＳ Ｐゴシック" charset="-128"/>
                <a:cs typeface="ＭＳ Ｐゴシック" charset="-128"/>
              </a:rPr>
              <a:t>\</a:t>
            </a:r>
            <a:r>
              <a:rPr lang="en-US" dirty="0" err="1" smtClean="0">
                <a:ea typeface="ＭＳ Ｐゴシック" charset="-128"/>
                <a:cs typeface="ＭＳ Ｐゴシック" charset="-128"/>
              </a:rPr>
              <a:t>hackathon\PODSDataSvc</a:t>
            </a:r>
            <a:r>
              <a:rPr lang="en-US" dirty="0" smtClean="0">
                <a:ea typeface="ＭＳ Ｐゴシック" charset="-128"/>
                <a:cs typeface="ＭＳ Ｐゴシック" charset="-128"/>
              </a:rPr>
              <a:t> </a:t>
            </a:r>
            <a:r>
              <a:rPr lang="en-US" dirty="0">
                <a:ea typeface="ＭＳ Ｐゴシック" charset="-128"/>
                <a:cs typeface="ＭＳ Ｐゴシック" charset="-128"/>
              </a:rPr>
              <a:t>directory</a:t>
            </a:r>
          </a:p>
          <a:p>
            <a:pPr marL="800100" lvl="1" indent="-342900" eaLnBrk="1" hangingPunct="1">
              <a:buFontTx/>
              <a:buNone/>
            </a:pPr>
            <a:endParaRPr lang="en-US" dirty="0"/>
          </a:p>
          <a:p>
            <a:pPr marL="0" indent="0" eaLnBrk="1" hangingPunct="1">
              <a:buFontTx/>
              <a:buNone/>
            </a:pPr>
            <a:endParaRPr lang="en-US" b="0" dirty="0">
              <a:ea typeface="ＭＳ Ｐゴシック" charset="-128"/>
              <a:cs typeface="ＭＳ Ｐゴシック" charset="-128"/>
            </a:endParaRPr>
          </a:p>
          <a:p>
            <a:pPr marL="0" indent="0" eaLnBrk="1" hangingPunct="1">
              <a:buFontTx/>
              <a:buNone/>
            </a:pPr>
            <a:endParaRPr lang="en-US" b="0" dirty="0">
              <a:ea typeface="ＭＳ Ｐゴシック" charset="-128"/>
              <a:cs typeface="ＭＳ Ｐゴシック" charset="-128"/>
            </a:endParaRPr>
          </a:p>
          <a:p>
            <a:pPr marL="0" indent="0" eaLnBrk="1" hangingPunct="1">
              <a:buFontTx/>
              <a:buNone/>
            </a:pPr>
            <a:endParaRPr lang="en-US" b="0" dirty="0">
              <a:ea typeface="ＭＳ Ｐゴシック" charset="-128"/>
              <a:cs typeface="ＭＳ Ｐゴシック" charset="-128"/>
            </a:endParaRPr>
          </a:p>
          <a:p>
            <a:pPr marL="0" indent="0" eaLnBrk="1" hangingPunct="1">
              <a:buFontTx/>
              <a:buNone/>
            </a:pPr>
            <a:endParaRPr lang="en-US" b="0" dirty="0">
              <a:ea typeface="ＭＳ Ｐゴシック" charset="-128"/>
              <a:cs typeface="ＭＳ Ｐゴシック" charset="-128"/>
            </a:endParaRPr>
          </a:p>
          <a:p>
            <a:pPr marL="0" indent="0" eaLnBrk="1" hangingPunct="1">
              <a:buFontTx/>
              <a:buNone/>
            </a:pPr>
            <a:endParaRPr lang="en-US" dirty="0">
              <a:ea typeface="ＭＳ Ｐゴシック" charset="-128"/>
              <a:cs typeface="ＭＳ Ｐゴシック" charset="-128"/>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ea typeface="ＭＳ Ｐゴシック" charset="-128"/>
                <a:cs typeface="ＭＳ Ｐゴシック" charset="-128"/>
              </a:rPr>
              <a:t>Add Security (3)</a:t>
            </a:r>
          </a:p>
        </p:txBody>
      </p:sp>
      <p:sp>
        <p:nvSpPr>
          <p:cNvPr id="79875" name="Content Placeholder 2"/>
          <p:cNvSpPr>
            <a:spLocks noGrp="1"/>
          </p:cNvSpPr>
          <p:nvPr>
            <p:ph idx="1"/>
          </p:nvPr>
        </p:nvSpPr>
        <p:spPr>
          <a:xfrm>
            <a:off x="152400" y="1371600"/>
            <a:ext cx="3352800" cy="4953000"/>
          </a:xfrm>
        </p:spPr>
        <p:txBody>
          <a:bodyPr/>
          <a:lstStyle/>
          <a:p>
            <a:pPr marL="0" indent="0" eaLnBrk="1" hangingPunct="1">
              <a:buFontTx/>
              <a:buNone/>
            </a:pPr>
            <a:r>
              <a:rPr lang="en-US" b="0" dirty="0">
                <a:ea typeface="ＭＳ Ｐゴシック" charset="-128"/>
                <a:cs typeface="ＭＳ Ｐゴシック" charset="-128"/>
              </a:rPr>
              <a:t>We will enable secure access to your service via Introduce.</a:t>
            </a:r>
          </a:p>
          <a:p>
            <a:pPr marL="0" indent="0" eaLnBrk="1" hangingPunct="1">
              <a:buFontTx/>
              <a:buNone/>
            </a:pPr>
            <a:endParaRPr lang="en-US" b="0" dirty="0">
              <a:ea typeface="ＭＳ Ｐゴシック" charset="-128"/>
              <a:cs typeface="ＭＳ Ｐゴシック" charset="-128"/>
            </a:endParaRPr>
          </a:p>
          <a:p>
            <a:pPr marL="0" indent="0" eaLnBrk="1" hangingPunct="1">
              <a:buFontTx/>
              <a:buAutoNum type="arabicPeriod"/>
            </a:pPr>
            <a:r>
              <a:rPr lang="en-US" b="0" dirty="0">
                <a:ea typeface="ＭＳ Ｐゴシック" charset="-128"/>
                <a:cs typeface="ＭＳ Ｐゴシック" charset="-128"/>
              </a:rPr>
              <a:t>Click</a:t>
            </a:r>
            <a:r>
              <a:rPr lang="en-US" dirty="0">
                <a:ea typeface="ＭＳ Ｐゴシック" charset="-128"/>
                <a:cs typeface="ＭＳ Ｐゴシック" charset="-128"/>
              </a:rPr>
              <a:t> </a:t>
            </a:r>
            <a:r>
              <a:rPr lang="en-US" b="0" dirty="0">
                <a:ea typeface="ＭＳ Ｐゴシック" charset="-128"/>
                <a:cs typeface="ＭＳ Ｐゴシック" charset="-128"/>
              </a:rPr>
              <a:t>the “</a:t>
            </a:r>
            <a:r>
              <a:rPr lang="en-US" dirty="0">
                <a:ea typeface="ＭＳ Ｐゴシック" charset="-128"/>
                <a:cs typeface="ＭＳ Ｐゴシック" charset="-128"/>
              </a:rPr>
              <a:t>Services</a:t>
            </a:r>
            <a:r>
              <a:rPr lang="en-US" b="0" dirty="0">
                <a:ea typeface="ＭＳ Ｐゴシック" charset="-128"/>
                <a:cs typeface="ＭＳ Ｐゴシック" charset="-128"/>
              </a:rPr>
              <a:t>” tab.</a:t>
            </a:r>
          </a:p>
          <a:p>
            <a:pPr marL="0" indent="0" eaLnBrk="1" hangingPunct="1">
              <a:buFontTx/>
              <a:buAutoNum type="arabicPeriod"/>
            </a:pPr>
            <a:r>
              <a:rPr lang="en-US" b="0" dirty="0">
                <a:ea typeface="ＭＳ Ｐゴシック" charset="-128"/>
                <a:cs typeface="ＭＳ Ｐゴシック" charset="-128"/>
              </a:rPr>
              <a:t>Select</a:t>
            </a:r>
            <a:r>
              <a:rPr lang="en-US" dirty="0">
                <a:ea typeface="ＭＳ Ｐゴシック" charset="-128"/>
                <a:cs typeface="ＭＳ Ｐゴシック" charset="-128"/>
              </a:rPr>
              <a:t> </a:t>
            </a:r>
            <a:r>
              <a:rPr lang="en-US" b="0" dirty="0" smtClean="0">
                <a:ea typeface="ＭＳ Ｐゴシック" charset="-128"/>
                <a:cs typeface="ＭＳ Ｐゴシック" charset="-128"/>
              </a:rPr>
              <a:t>“</a:t>
            </a:r>
            <a:r>
              <a:rPr lang="en-US" dirty="0" err="1" smtClean="0">
                <a:ea typeface="ＭＳ Ｐゴシック" charset="-128"/>
                <a:cs typeface="ＭＳ Ｐゴシック" charset="-128"/>
              </a:rPr>
              <a:t>PODSDataSvc</a:t>
            </a:r>
            <a:r>
              <a:rPr lang="en-US" b="0" dirty="0">
                <a:ea typeface="ＭＳ Ｐゴシック" charset="-128"/>
                <a:cs typeface="ＭＳ Ｐゴシック" charset="-128"/>
              </a:rPr>
              <a:t>”.</a:t>
            </a:r>
          </a:p>
          <a:p>
            <a:pPr marL="0" indent="0" eaLnBrk="1" hangingPunct="1">
              <a:buFontTx/>
              <a:buAutoNum type="arabicPeriod"/>
            </a:pPr>
            <a:r>
              <a:rPr lang="en-US" b="0" dirty="0">
                <a:ea typeface="ＭＳ Ｐゴシック" charset="-128"/>
                <a:cs typeface="ＭＳ Ｐゴシック" charset="-128"/>
              </a:rPr>
              <a:t>Click “</a:t>
            </a:r>
            <a:r>
              <a:rPr lang="en-US" dirty="0">
                <a:ea typeface="ＭＳ Ｐゴシック" charset="-128"/>
                <a:cs typeface="ＭＳ Ｐゴシック" charset="-128"/>
              </a:rPr>
              <a:t>Modify Service</a:t>
            </a:r>
            <a:r>
              <a:rPr lang="en-US" b="0" dirty="0">
                <a:ea typeface="ＭＳ Ｐゴシック" charset="-128"/>
                <a:cs typeface="ＭＳ Ｐゴシック" charset="-128"/>
              </a:rPr>
              <a:t>”.</a:t>
            </a:r>
          </a:p>
          <a:p>
            <a:pPr marL="0" indent="0" eaLnBrk="1" hangingPunct="1">
              <a:buFontTx/>
              <a:buNone/>
            </a:pPr>
            <a:endParaRPr lang="en-US" dirty="0">
              <a:ea typeface="ＭＳ Ｐゴシック" charset="-128"/>
              <a:cs typeface="ＭＳ Ｐゴシック" charset="-128"/>
            </a:endParaRPr>
          </a:p>
          <a:p>
            <a:pPr marL="0" indent="0" eaLnBrk="1" hangingPunct="1">
              <a:buFontTx/>
              <a:buNone/>
            </a:pPr>
            <a:endParaRPr lang="en-US" b="0" dirty="0">
              <a:ea typeface="ＭＳ Ｐゴシック" charset="-128"/>
              <a:cs typeface="ＭＳ Ｐゴシック" charset="-128"/>
            </a:endParaRPr>
          </a:p>
          <a:p>
            <a:pPr marL="0" indent="0" eaLnBrk="1" hangingPunct="1">
              <a:buFontTx/>
              <a:buNone/>
            </a:pPr>
            <a:endParaRPr lang="en-US" b="0" dirty="0">
              <a:ea typeface="ＭＳ Ｐゴシック" charset="-128"/>
              <a:cs typeface="ＭＳ Ｐゴシック" charset="-128"/>
            </a:endParaRPr>
          </a:p>
          <a:p>
            <a:pPr marL="0" indent="0" eaLnBrk="1" hangingPunct="1">
              <a:buFontTx/>
              <a:buNone/>
            </a:pPr>
            <a:endParaRPr lang="en-US" b="0" dirty="0">
              <a:ea typeface="ＭＳ Ｐゴシック" charset="-128"/>
              <a:cs typeface="ＭＳ Ｐゴシック" charset="-128"/>
            </a:endParaRPr>
          </a:p>
          <a:p>
            <a:pPr marL="0" indent="0" eaLnBrk="1" hangingPunct="1">
              <a:buFontTx/>
              <a:buNone/>
            </a:pPr>
            <a:endParaRPr lang="en-US" dirty="0">
              <a:ea typeface="ＭＳ Ｐゴシック" charset="-128"/>
              <a:cs typeface="ＭＳ Ｐゴシック" charset="-128"/>
            </a:endParaRPr>
          </a:p>
        </p:txBody>
      </p:sp>
      <p:pic>
        <p:nvPicPr>
          <p:cNvPr id="5" name="Picture 4" descr="90-ModifySecurity.png"/>
          <p:cNvPicPr>
            <a:picLocks noChangeAspect="1"/>
          </p:cNvPicPr>
          <p:nvPr/>
        </p:nvPicPr>
        <p:blipFill>
          <a:blip r:embed="rId2"/>
          <a:stretch>
            <a:fillRect/>
          </a:stretch>
        </p:blipFill>
        <p:spPr>
          <a:xfrm>
            <a:off x="3048000" y="2057400"/>
            <a:ext cx="5867400" cy="400939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ea typeface="ＭＳ Ｐゴシック" charset="-128"/>
                <a:cs typeface="ＭＳ Ｐゴシック" charset="-128"/>
              </a:rPr>
              <a:t>Add Security (4)</a:t>
            </a:r>
          </a:p>
        </p:txBody>
      </p:sp>
      <p:sp>
        <p:nvSpPr>
          <p:cNvPr id="80899" name="Content Placeholder 2"/>
          <p:cNvSpPr>
            <a:spLocks noGrp="1"/>
          </p:cNvSpPr>
          <p:nvPr>
            <p:ph idx="1"/>
          </p:nvPr>
        </p:nvSpPr>
        <p:spPr>
          <a:xfrm>
            <a:off x="228600" y="1905000"/>
            <a:ext cx="3352800" cy="2971800"/>
          </a:xfrm>
        </p:spPr>
        <p:txBody>
          <a:bodyPr/>
          <a:lstStyle/>
          <a:p>
            <a:pPr marL="0" indent="0" eaLnBrk="1" hangingPunct="1">
              <a:buFontTx/>
              <a:buNone/>
            </a:pPr>
            <a:endParaRPr lang="en-US" b="0">
              <a:ea typeface="ＭＳ Ｐゴシック" charset="-128"/>
              <a:cs typeface="ＭＳ Ｐゴシック" charset="-128"/>
            </a:endParaRPr>
          </a:p>
          <a:p>
            <a:pPr marL="0" indent="0" eaLnBrk="1" hangingPunct="1">
              <a:buFontTx/>
              <a:buAutoNum type="arabicPeriod"/>
            </a:pPr>
            <a:r>
              <a:rPr lang="en-US" b="0">
                <a:ea typeface="ＭＳ Ｐゴシック" charset="-128"/>
                <a:cs typeface="ＭＳ Ｐゴシック" charset="-128"/>
              </a:rPr>
              <a:t>Click</a:t>
            </a:r>
            <a:r>
              <a:rPr lang="en-US">
                <a:ea typeface="ＭＳ Ｐゴシック" charset="-128"/>
                <a:cs typeface="ＭＳ Ｐゴシック" charset="-128"/>
              </a:rPr>
              <a:t> </a:t>
            </a:r>
            <a:r>
              <a:rPr lang="en-US" b="0">
                <a:ea typeface="ＭＳ Ｐゴシック" charset="-128"/>
                <a:cs typeface="ＭＳ Ｐゴシック" charset="-128"/>
              </a:rPr>
              <a:t>the “</a:t>
            </a:r>
            <a:r>
              <a:rPr lang="en-US">
                <a:ea typeface="ＭＳ Ｐゴシック" charset="-128"/>
                <a:cs typeface="ＭＳ Ｐゴシック" charset="-128"/>
              </a:rPr>
              <a:t>Security</a:t>
            </a:r>
            <a:r>
              <a:rPr lang="en-US" b="0">
                <a:ea typeface="ＭＳ Ｐゴシック" charset="-128"/>
                <a:cs typeface="ＭＳ Ｐゴシック" charset="-128"/>
              </a:rPr>
              <a:t>” tab.</a:t>
            </a:r>
          </a:p>
          <a:p>
            <a:pPr marL="0" indent="0" eaLnBrk="1" hangingPunct="1">
              <a:buFontTx/>
              <a:buAutoNum type="arabicPeriod"/>
            </a:pPr>
            <a:r>
              <a:rPr lang="en-US" b="0">
                <a:ea typeface="ＭＳ Ｐゴシック" charset="-128"/>
                <a:cs typeface="ＭＳ Ｐゴシック" charset="-128"/>
              </a:rPr>
              <a:t>Select “</a:t>
            </a:r>
            <a:r>
              <a:rPr lang="en-US">
                <a:ea typeface="ＭＳ Ｐゴシック" charset="-128"/>
                <a:cs typeface="ＭＳ Ｐゴシック" charset="-128"/>
              </a:rPr>
              <a:t>Custom</a:t>
            </a:r>
            <a:r>
              <a:rPr lang="en-US" b="0">
                <a:ea typeface="ＭＳ Ｐゴシック" charset="-128"/>
                <a:cs typeface="ＭＳ Ｐゴシック" charset="-128"/>
              </a:rPr>
              <a:t>”.</a:t>
            </a:r>
          </a:p>
          <a:p>
            <a:pPr marL="0" indent="0" eaLnBrk="1" hangingPunct="1">
              <a:buFontTx/>
              <a:buAutoNum type="arabicPeriod"/>
            </a:pPr>
            <a:r>
              <a:rPr lang="en-US" b="0">
                <a:ea typeface="ＭＳ Ｐゴシック" charset="-128"/>
                <a:cs typeface="ＭＳ Ｐゴシック" charset="-128"/>
              </a:rPr>
              <a:t>Check “</a:t>
            </a:r>
            <a:r>
              <a:rPr lang="en-US">
                <a:ea typeface="ＭＳ Ｐゴシック" charset="-128"/>
                <a:cs typeface="ＭＳ Ｐゴシック" charset="-128"/>
              </a:rPr>
              <a:t>Transport Layer Security</a:t>
            </a:r>
            <a:r>
              <a:rPr lang="en-US" b="0">
                <a:ea typeface="ＭＳ Ｐゴシック" charset="-128"/>
                <a:cs typeface="ＭＳ Ｐゴシック" charset="-128"/>
              </a:rPr>
              <a:t>”.</a:t>
            </a:r>
          </a:p>
          <a:p>
            <a:pPr marL="0" indent="0" eaLnBrk="1" hangingPunct="1">
              <a:buFontTx/>
              <a:buNone/>
            </a:pPr>
            <a:endParaRPr lang="en-US" b="0">
              <a:ea typeface="ＭＳ Ｐゴシック" charset="-128"/>
              <a:cs typeface="ＭＳ Ｐゴシック" charset="-128"/>
            </a:endParaRPr>
          </a:p>
          <a:p>
            <a:pPr marL="0" indent="0" eaLnBrk="1" hangingPunct="1">
              <a:buFontTx/>
              <a:buNone/>
            </a:pPr>
            <a:endParaRPr lang="en-US" b="0">
              <a:ea typeface="ＭＳ Ｐゴシック" charset="-128"/>
              <a:cs typeface="ＭＳ Ｐゴシック" charset="-128"/>
            </a:endParaRPr>
          </a:p>
          <a:p>
            <a:pPr marL="0" indent="0" eaLnBrk="1" hangingPunct="1">
              <a:buFontTx/>
              <a:buNone/>
            </a:pPr>
            <a:endParaRPr lang="en-US" b="0">
              <a:ea typeface="ＭＳ Ｐゴシック" charset="-128"/>
              <a:cs typeface="ＭＳ Ｐゴシック" charset="-128"/>
            </a:endParaRPr>
          </a:p>
          <a:p>
            <a:pPr marL="0" indent="0" eaLnBrk="1" hangingPunct="1">
              <a:buFontTx/>
              <a:buNone/>
            </a:pPr>
            <a:endParaRPr lang="en-US">
              <a:ea typeface="ＭＳ Ｐゴシック" charset="-128"/>
              <a:cs typeface="ＭＳ Ｐゴシック" charset="-128"/>
            </a:endParaRPr>
          </a:p>
        </p:txBody>
      </p:sp>
      <p:sp>
        <p:nvSpPr>
          <p:cNvPr id="80901" name="TextBox 6"/>
          <p:cNvSpPr txBox="1">
            <a:spLocks noChangeArrowheads="1"/>
          </p:cNvSpPr>
          <p:nvPr/>
        </p:nvSpPr>
        <p:spPr bwMode="auto">
          <a:xfrm>
            <a:off x="381000" y="1371600"/>
            <a:ext cx="3584575" cy="369888"/>
          </a:xfrm>
          <a:prstGeom prst="rect">
            <a:avLst/>
          </a:prstGeom>
          <a:noFill/>
          <a:ln w="9525">
            <a:noFill/>
            <a:miter lim="800000"/>
            <a:headEnd/>
            <a:tailEnd/>
          </a:ln>
        </p:spPr>
        <p:txBody>
          <a:bodyPr wrap="none">
            <a:prstTxWarp prst="textNoShape">
              <a:avLst/>
            </a:prstTxWarp>
            <a:spAutoFit/>
          </a:bodyPr>
          <a:lstStyle/>
          <a:p>
            <a:r>
              <a:rPr lang="en-US"/>
              <a:t>Add authentication requirements.</a:t>
            </a:r>
          </a:p>
        </p:txBody>
      </p:sp>
      <p:pic>
        <p:nvPicPr>
          <p:cNvPr id="6" name="Picture 5" descr="91-ModifySecurity.png"/>
          <p:cNvPicPr>
            <a:picLocks noChangeAspect="1"/>
          </p:cNvPicPr>
          <p:nvPr/>
        </p:nvPicPr>
        <p:blipFill>
          <a:blip r:embed="rId2"/>
          <a:stretch>
            <a:fillRect/>
          </a:stretch>
        </p:blipFill>
        <p:spPr>
          <a:xfrm>
            <a:off x="3505200" y="1905000"/>
            <a:ext cx="5460976" cy="361473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Security (5)</a:t>
            </a:r>
            <a:endParaRPr lang="en-US" dirty="0"/>
          </a:p>
        </p:txBody>
      </p:sp>
      <p:sp>
        <p:nvSpPr>
          <p:cNvPr id="3" name="Content Placeholder 2"/>
          <p:cNvSpPr>
            <a:spLocks noGrp="1"/>
          </p:cNvSpPr>
          <p:nvPr>
            <p:ph idx="1"/>
          </p:nvPr>
        </p:nvSpPr>
        <p:spPr>
          <a:xfrm>
            <a:off x="304800" y="1371600"/>
            <a:ext cx="3657600" cy="4953000"/>
          </a:xfrm>
        </p:spPr>
        <p:txBody>
          <a:bodyPr/>
          <a:lstStyle/>
          <a:p>
            <a:pPr>
              <a:buNone/>
            </a:pPr>
            <a:r>
              <a:rPr lang="en-US" dirty="0" smtClean="0"/>
              <a:t>Change the Authorization Mechanism:</a:t>
            </a:r>
          </a:p>
          <a:p>
            <a:endParaRPr lang="en-US" dirty="0" smtClean="0"/>
          </a:p>
          <a:p>
            <a:pPr>
              <a:buFont typeface="+mj-lt"/>
              <a:buAutoNum type="arabicPeriod"/>
            </a:pPr>
            <a:r>
              <a:rPr lang="en-US" b="0" dirty="0" smtClean="0"/>
              <a:t>Select the </a:t>
            </a:r>
            <a:r>
              <a:rPr lang="en-US" dirty="0" smtClean="0"/>
              <a:t>Authorization </a:t>
            </a:r>
            <a:r>
              <a:rPr lang="en-US" b="0" dirty="0" smtClean="0"/>
              <a:t>tab</a:t>
            </a:r>
          </a:p>
          <a:p>
            <a:pPr>
              <a:buFont typeface="+mj-lt"/>
              <a:buAutoNum type="arabicPeriod"/>
            </a:pPr>
            <a:endParaRPr lang="en-US" b="0" dirty="0" smtClean="0"/>
          </a:p>
          <a:p>
            <a:pPr>
              <a:buFont typeface="+mj-lt"/>
              <a:buAutoNum type="arabicPeriod"/>
            </a:pPr>
            <a:r>
              <a:rPr lang="en-US" b="0" dirty="0" smtClean="0"/>
              <a:t>Select “</a:t>
            </a:r>
            <a:r>
              <a:rPr lang="en-US" dirty="0" smtClean="0"/>
              <a:t>Enforce Authentication</a:t>
            </a:r>
            <a:r>
              <a:rPr lang="en-US" b="0" dirty="0" smtClean="0"/>
              <a:t>” from the Authorization Mechanism drop down box. </a:t>
            </a:r>
          </a:p>
          <a:p>
            <a:pPr>
              <a:buFont typeface="+mj-lt"/>
              <a:buAutoNum type="arabicPeriod"/>
            </a:pPr>
            <a:endParaRPr lang="en-US" b="0" dirty="0" smtClean="0"/>
          </a:p>
          <a:p>
            <a:pPr>
              <a:buFont typeface="+mj-lt"/>
              <a:buAutoNum type="arabicPeriod"/>
            </a:pPr>
            <a:r>
              <a:rPr lang="en-US" b="0" dirty="0" smtClean="0"/>
              <a:t>Click the </a:t>
            </a:r>
            <a:r>
              <a:rPr lang="en-US" dirty="0" smtClean="0"/>
              <a:t>Done </a:t>
            </a:r>
            <a:r>
              <a:rPr lang="en-US" b="0" dirty="0" smtClean="0"/>
              <a:t>button</a:t>
            </a:r>
          </a:p>
          <a:p>
            <a:endParaRPr lang="en-US" dirty="0"/>
          </a:p>
        </p:txBody>
      </p:sp>
      <p:pic>
        <p:nvPicPr>
          <p:cNvPr id="6" name="Picture 5" descr="92-ModifySecurity.png"/>
          <p:cNvPicPr>
            <a:picLocks noChangeAspect="1"/>
          </p:cNvPicPr>
          <p:nvPr/>
        </p:nvPicPr>
        <p:blipFill>
          <a:blip r:embed="rId2"/>
          <a:stretch>
            <a:fillRect/>
          </a:stretch>
        </p:blipFill>
        <p:spPr>
          <a:xfrm>
            <a:off x="4001383" y="1981200"/>
            <a:ext cx="4923542" cy="3257202"/>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ea typeface="ＭＳ Ｐゴシック" charset="-128"/>
                <a:cs typeface="ＭＳ Ｐゴシック" charset="-128"/>
              </a:rPr>
              <a:t>Add Security (6)</a:t>
            </a:r>
          </a:p>
        </p:txBody>
      </p:sp>
      <p:sp>
        <p:nvSpPr>
          <p:cNvPr id="82947" name="Content Placeholder 2"/>
          <p:cNvSpPr>
            <a:spLocks noGrp="1"/>
          </p:cNvSpPr>
          <p:nvPr>
            <p:ph idx="1"/>
          </p:nvPr>
        </p:nvSpPr>
        <p:spPr/>
        <p:txBody>
          <a:bodyPr/>
          <a:lstStyle/>
          <a:p>
            <a:pPr marL="0" indent="0" eaLnBrk="1" hangingPunct="1">
              <a:buFontTx/>
              <a:buNone/>
            </a:pPr>
            <a:r>
              <a:rPr lang="en-US" dirty="0">
                <a:ea typeface="ＭＳ Ｐゴシック" charset="-128"/>
                <a:cs typeface="ＭＳ Ｐゴシック" charset="-128"/>
              </a:rPr>
              <a:t>Save Your Service!</a:t>
            </a:r>
          </a:p>
          <a:p>
            <a:pPr marL="0" indent="0" eaLnBrk="1" hangingPunct="1">
              <a:buFontTx/>
              <a:buNone/>
            </a:pPr>
            <a:r>
              <a:rPr lang="en-US" b="0" dirty="0">
                <a:ea typeface="ＭＳ Ｐゴシック" charset="-128"/>
                <a:cs typeface="ＭＳ Ｐゴシック" charset="-128"/>
              </a:rPr>
              <a:t>Remember to save your service. Introduce will allow you to roll back to a save point. This can be very useful in the event that you run into problems.</a:t>
            </a:r>
          </a:p>
          <a:p>
            <a:pPr marL="0" indent="0" eaLnBrk="1" hangingPunct="1">
              <a:buFontTx/>
              <a:buNone/>
            </a:pPr>
            <a:endParaRPr lang="en-US" b="0" dirty="0">
              <a:ea typeface="ＭＳ Ｐゴシック" charset="-128"/>
              <a:cs typeface="ＭＳ Ｐゴシック" charset="-128"/>
            </a:endParaRPr>
          </a:p>
          <a:p>
            <a:pPr marL="0" indent="0" eaLnBrk="1" hangingPunct="1">
              <a:buFontTx/>
              <a:buNone/>
            </a:pPr>
            <a:r>
              <a:rPr lang="en-US" b="0" dirty="0">
                <a:ea typeface="ＭＳ Ｐゴシック" charset="-128"/>
                <a:cs typeface="ＭＳ Ｐゴシック" charset="-128"/>
              </a:rPr>
              <a:t>Click the </a:t>
            </a:r>
            <a:r>
              <a:rPr lang="en-US" dirty="0">
                <a:ea typeface="ＭＳ Ｐゴシック" charset="-128"/>
                <a:cs typeface="ＭＳ Ｐゴシック" charset="-128"/>
              </a:rPr>
              <a:t>Save </a:t>
            </a:r>
            <a:r>
              <a:rPr lang="en-US" b="0" dirty="0">
                <a:ea typeface="ＭＳ Ｐゴシック" charset="-128"/>
                <a:cs typeface="ＭＳ Ｐゴシック" charset="-128"/>
              </a:rPr>
              <a:t>button at the bottom of the "Modify Service Interface”. Note: click Yes if it asks you to confirm the save.</a:t>
            </a:r>
          </a:p>
          <a:p>
            <a:pPr marL="0" indent="0">
              <a:buFontTx/>
              <a:buNone/>
            </a:pPr>
            <a:endParaRPr lang="en-US" dirty="0">
              <a:ea typeface="ＭＳ Ｐゴシック" charset="-128"/>
              <a:cs typeface="ＭＳ Ｐゴシック" charset="-128"/>
            </a:endParaRPr>
          </a:p>
        </p:txBody>
      </p:sp>
      <p:pic>
        <p:nvPicPr>
          <p:cNvPr id="5" name="Picture 4" descr="22-save.png"/>
          <p:cNvPicPr>
            <a:picLocks noChangeAspect="1"/>
          </p:cNvPicPr>
          <p:nvPr/>
        </p:nvPicPr>
        <p:blipFill>
          <a:blip r:embed="rId2"/>
          <a:stretch>
            <a:fillRect/>
          </a:stretch>
        </p:blipFill>
        <p:spPr>
          <a:xfrm>
            <a:off x="2209800" y="3352800"/>
            <a:ext cx="4724400" cy="3117077"/>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vert="horz" anchor="ctr" anchorCtr="1"/>
          <a:lstStyle/>
          <a:p>
            <a:pPr algn="ctr">
              <a:buNone/>
            </a:pPr>
            <a:r>
              <a:rPr lang="en-US" sz="9600" dirty="0" smtClean="0"/>
              <a:t>THE END</a:t>
            </a:r>
            <a:endParaRPr lang="en-US" sz="9600" dirty="0"/>
          </a:p>
        </p:txBody>
      </p:sp>
      <p:sp>
        <p:nvSpPr>
          <p:cNvPr id="7" name="Title 6"/>
          <p:cNvSpPr>
            <a:spLocks noGrp="1"/>
          </p:cNvSpPr>
          <p:nvPr>
            <p:ph type="title"/>
          </p:nvPr>
        </p:nvSpPr>
        <p:spPr/>
        <p:txBody>
          <a:bodyPr/>
          <a:lstStyle/>
          <a:p>
            <a:r>
              <a:rPr lang="en-US" dirty="0" smtClean="0"/>
              <a:t>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b="0" dirty="0"/>
              <a:t>Infrastructure Focus Areas</a:t>
            </a:r>
          </a:p>
        </p:txBody>
      </p:sp>
      <p:sp>
        <p:nvSpPr>
          <p:cNvPr id="21507" name="Content Placeholder 2"/>
          <p:cNvSpPr>
            <a:spLocks noGrp="1"/>
          </p:cNvSpPr>
          <p:nvPr>
            <p:ph idx="1"/>
          </p:nvPr>
        </p:nvSpPr>
        <p:spPr/>
        <p:txBody>
          <a:bodyPr/>
          <a:lstStyle/>
          <a:p>
            <a:r>
              <a:rPr lang="en-US" sz="1600" dirty="0"/>
              <a:t>Leveraging Grid technologies and standards as an interoperability platform</a:t>
            </a:r>
          </a:p>
          <a:p>
            <a:r>
              <a:rPr lang="en-US" sz="1600" dirty="0"/>
              <a:t>Metadata Infrastructure</a:t>
            </a:r>
          </a:p>
          <a:p>
            <a:pPr lvl="1"/>
            <a:r>
              <a:rPr lang="en-US" sz="1600" dirty="0"/>
              <a:t>Surfacing wealth of existing </a:t>
            </a:r>
            <a:r>
              <a:rPr lang="en-US" sz="1600" dirty="0" err="1"/>
              <a:t>caBIG</a:t>
            </a:r>
            <a:r>
              <a:rPr lang="en-US" sz="1600" dirty="0"/>
              <a:t> data-oriented metadata on the grid</a:t>
            </a:r>
          </a:p>
          <a:p>
            <a:pPr lvl="1"/>
            <a:r>
              <a:rPr lang="en-US" sz="1600" dirty="0"/>
              <a:t>Providing new service-oriented metadata</a:t>
            </a:r>
          </a:p>
          <a:p>
            <a:r>
              <a:rPr lang="en-US" sz="1600" dirty="0"/>
              <a:t>Security</a:t>
            </a:r>
          </a:p>
          <a:p>
            <a:pPr lvl="1"/>
            <a:r>
              <a:rPr lang="en-US" sz="1600" dirty="0"/>
              <a:t>Integrating existing systems and applications with Grid security</a:t>
            </a:r>
          </a:p>
          <a:p>
            <a:pPr lvl="1"/>
            <a:r>
              <a:rPr lang="en-US" sz="1600" dirty="0"/>
              <a:t>Lowering burden of implementation of grid-wide and local policy</a:t>
            </a:r>
          </a:p>
          <a:p>
            <a:r>
              <a:rPr lang="en-US" sz="1600" dirty="0"/>
              <a:t>Service Developer Tooling</a:t>
            </a:r>
          </a:p>
          <a:p>
            <a:pPr lvl="1"/>
            <a:r>
              <a:rPr lang="en-US" sz="1600" dirty="0"/>
              <a:t>Powerful platform for bringing applications and data to the grid</a:t>
            </a:r>
          </a:p>
          <a:p>
            <a:r>
              <a:rPr lang="en-US" sz="1600" dirty="0"/>
              <a:t>Facilitating Grid wide operations</a:t>
            </a:r>
          </a:p>
          <a:p>
            <a:pPr lvl="1"/>
            <a:r>
              <a:rPr lang="en-US" sz="1600" dirty="0"/>
              <a:t>Federated query, workflow execution, resource discovery</a:t>
            </a:r>
          </a:p>
          <a:p>
            <a:r>
              <a:rPr lang="en-US" sz="1600" dirty="0"/>
              <a:t>Making the Grid more accessible</a:t>
            </a:r>
          </a:p>
          <a:p>
            <a:pPr lvl="1"/>
            <a:r>
              <a:rPr lang="en-US" sz="1600" dirty="0"/>
              <a:t>Graphical installation and configuration, higher-level object-oriented APIs, web portals, graphical administrative applications</a:t>
            </a:r>
          </a:p>
          <a:p>
            <a:r>
              <a:rPr lang="en-US" sz="1600" dirty="0"/>
              <a:t>Quality</a:t>
            </a:r>
          </a:p>
          <a:p>
            <a:pPr lvl="1"/>
            <a:r>
              <a:rPr lang="en-US" sz="1600" dirty="0"/>
              <a:t>Comprehensive testing infrastructure, automated builds and test execution on multiple platforms, dashboard with historical </a:t>
            </a:r>
            <a:r>
              <a:rPr lang="en-US" sz="1600" dirty="0" smtClean="0"/>
              <a:t>archive</a:t>
            </a:r>
          </a:p>
          <a:p>
            <a:endParaRPr lang="en-US" sz="1600"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10086</TotalTime>
  <Words>6148</Words>
  <Application>Microsoft Macintosh PowerPoint</Application>
  <PresentationFormat>On-screen Show (4:3)</PresentationFormat>
  <Paragraphs>622</Paragraphs>
  <Slides>89</Slides>
  <Notes>15</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89</vt:i4>
      </vt:variant>
    </vt:vector>
  </HeadingPairs>
  <TitlesOfParts>
    <vt:vector size="91" baseType="lpstr">
      <vt:lpstr>Default Design</vt:lpstr>
      <vt:lpstr>Visio</vt:lpstr>
      <vt:lpstr>caGrid Data Services Hackathon</vt:lpstr>
      <vt:lpstr>Tutorial prep work</vt:lpstr>
      <vt:lpstr>caGrid Software Installation</vt:lpstr>
      <vt:lpstr>caGrid Software Installation</vt:lpstr>
      <vt:lpstr>Mac / Linux Settings</vt:lpstr>
      <vt:lpstr>caGrid overview</vt:lpstr>
      <vt:lpstr>What is caGrid?</vt:lpstr>
      <vt:lpstr>What is caGrid to caBIG?</vt:lpstr>
      <vt:lpstr>Infrastructure Focus Areas</vt:lpstr>
      <vt:lpstr>caGrid Production Environment</vt:lpstr>
      <vt:lpstr>caGrid Community Involvement</vt:lpstr>
      <vt:lpstr>Introduce Vision</vt:lpstr>
      <vt:lpstr>Introduce Overview</vt:lpstr>
      <vt:lpstr>Introduce Features</vt:lpstr>
      <vt:lpstr>Introduce Requirements</vt:lpstr>
      <vt:lpstr>Service Layers</vt:lpstr>
      <vt:lpstr>Addressing Strong Typing</vt:lpstr>
      <vt:lpstr>Addressing Service Registration</vt:lpstr>
      <vt:lpstr>Addressing Configurable Security</vt:lpstr>
      <vt:lpstr>Analytical Service Overview</vt:lpstr>
      <vt:lpstr>Service Contexts</vt:lpstr>
      <vt:lpstr>Stateful Web Services</vt:lpstr>
      <vt:lpstr>Features of Service Contexts</vt:lpstr>
      <vt:lpstr>GAARDS Overview</vt:lpstr>
      <vt:lpstr>GAARDS In Action</vt:lpstr>
      <vt:lpstr>GAARDS In Action</vt:lpstr>
      <vt:lpstr>GAARDS In Action</vt:lpstr>
      <vt:lpstr>GAARDS In Action</vt:lpstr>
      <vt:lpstr>GAARDS In Action</vt:lpstr>
      <vt:lpstr>GAARDS In Action</vt:lpstr>
      <vt:lpstr>GAARDS In Action</vt:lpstr>
      <vt:lpstr>GAARDS Security Infrastructure</vt:lpstr>
      <vt:lpstr>Hackathon tutorial</vt:lpstr>
      <vt:lpstr>Creating a Secure Tomcat Container</vt:lpstr>
      <vt:lpstr>Creating a Secure Tomcat Container</vt:lpstr>
      <vt:lpstr>Creating a Secure Tomcat Container</vt:lpstr>
      <vt:lpstr>Creating a Secure Tomcat Container</vt:lpstr>
      <vt:lpstr>Creating a Secure Tomcat Container</vt:lpstr>
      <vt:lpstr>Creating a Secure Tomcat Container</vt:lpstr>
      <vt:lpstr>Creating an Account on the Training Grid</vt:lpstr>
      <vt:lpstr>Creating an Account on the Training Grid</vt:lpstr>
      <vt:lpstr>Obtaining a Host Certificate</vt:lpstr>
      <vt:lpstr>Obtaining a Host Certificate</vt:lpstr>
      <vt:lpstr>Host Certificate Error</vt:lpstr>
      <vt:lpstr>Creating a Secure Tomcat Container</vt:lpstr>
      <vt:lpstr>Creating a Secure Tomcat Container</vt:lpstr>
      <vt:lpstr>Create the caGrid Service Skeleton</vt:lpstr>
      <vt:lpstr>Create the caGrid Service Skeleton</vt:lpstr>
      <vt:lpstr>Create the caGrid Service Skeleton</vt:lpstr>
      <vt:lpstr>Phase 3: caCORE SDK 4.3 Data Service Style (1)</vt:lpstr>
      <vt:lpstr>caCORE SDK 4.3 Data Service Style (2)</vt:lpstr>
      <vt:lpstr>caCORE SDK 4.3 Data Service Style (3)</vt:lpstr>
      <vt:lpstr>caCORE SDK 4.3 Data Service Style (4)</vt:lpstr>
      <vt:lpstr>caCORE SDK 4.3 Data Service Style (5)</vt:lpstr>
      <vt:lpstr>caCORE SDK 4.3 Data Service Style (6)</vt:lpstr>
      <vt:lpstr>caCORE SDK 4.3 Data Service Style (7)</vt:lpstr>
      <vt:lpstr>caCORE SDK 4.3 Data Service Style (8)</vt:lpstr>
      <vt:lpstr>caCORE SDK 4.3 Data Service Style (9)</vt:lpstr>
      <vt:lpstr>Phase 4: Set Service Metadata (1)</vt:lpstr>
      <vt:lpstr>Set Service Metadata (2)</vt:lpstr>
      <vt:lpstr>Set Service Metadata (3)</vt:lpstr>
      <vt:lpstr>Set Service Metadata (4)</vt:lpstr>
      <vt:lpstr>Set Service Metadata (5)</vt:lpstr>
      <vt:lpstr>Set Service Metadata (6)</vt:lpstr>
      <vt:lpstr>Set Service Metadata (7)</vt:lpstr>
      <vt:lpstr>Set Service Metadata (8)</vt:lpstr>
      <vt:lpstr>Phase 5: Deploy the Grid Data Service </vt:lpstr>
      <vt:lpstr>Deploy the Grid Data Service (2) </vt:lpstr>
      <vt:lpstr>Deploy the Grid Data Service (3)</vt:lpstr>
      <vt:lpstr>Deploy the Grid Data Service (3)</vt:lpstr>
      <vt:lpstr>Deploy the Grid Data Service (4)</vt:lpstr>
      <vt:lpstr>Phase 6: Test Files (1)</vt:lpstr>
      <vt:lpstr>Test Files (2)</vt:lpstr>
      <vt:lpstr>Run the Tests (1)</vt:lpstr>
      <vt:lpstr>Run the Tests (2)</vt:lpstr>
      <vt:lpstr>Run the Tests (3)</vt:lpstr>
      <vt:lpstr>Run the Tests (4)</vt:lpstr>
      <vt:lpstr>Run the Tests (5)</vt:lpstr>
      <vt:lpstr>Run the Tests (6)</vt:lpstr>
      <vt:lpstr>Run the Tests (8)</vt:lpstr>
      <vt:lpstr>Run the Tests (9)</vt:lpstr>
      <vt:lpstr>Run the Tests (10)</vt:lpstr>
      <vt:lpstr>Phase 7: Add Security</vt:lpstr>
      <vt:lpstr>Add Security (2)</vt:lpstr>
      <vt:lpstr>Add Security (3)</vt:lpstr>
      <vt:lpstr>Add Security (4)</vt:lpstr>
      <vt:lpstr>Add Security (5)</vt:lpstr>
      <vt:lpstr>Add Security (6)</vt:lpstr>
      <vt:lpstr> </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caGrid Analytical Services Hackathon</dc:title>
  <dc:subject>Hackathon 2009</dc:subject>
  <dc:creator>Ohio State University</dc:creator>
  <cp:lastModifiedBy>Joe George</cp:lastModifiedBy>
  <cp:revision>412</cp:revision>
  <dcterms:created xsi:type="dcterms:W3CDTF">2010-09-10T12:22:02Z</dcterms:created>
  <dcterms:modified xsi:type="dcterms:W3CDTF">2010-09-10T13:27:59Z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